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381" r:id="rId2"/>
    <p:sldId id="467" r:id="rId3"/>
    <p:sldId id="380" r:id="rId4"/>
    <p:sldId id="464" r:id="rId5"/>
    <p:sldId id="475" r:id="rId6"/>
    <p:sldId id="465" r:id="rId7"/>
    <p:sldId id="466" r:id="rId8"/>
    <p:sldId id="471" r:id="rId9"/>
    <p:sldId id="476" r:id="rId10"/>
    <p:sldId id="468" r:id="rId11"/>
    <p:sldId id="469" r:id="rId12"/>
    <p:sldId id="470" r:id="rId13"/>
    <p:sldId id="423" r:id="rId14"/>
    <p:sldId id="435" r:id="rId15"/>
    <p:sldId id="436" r:id="rId16"/>
    <p:sldId id="437" r:id="rId17"/>
    <p:sldId id="473" r:id="rId18"/>
    <p:sldId id="482" r:id="rId19"/>
    <p:sldId id="477" r:id="rId20"/>
    <p:sldId id="442" r:id="rId21"/>
    <p:sldId id="484" r:id="rId22"/>
    <p:sldId id="485" r:id="rId23"/>
    <p:sldId id="462" r:id="rId24"/>
    <p:sldId id="463" r:id="rId25"/>
    <p:sldId id="478" r:id="rId26"/>
    <p:sldId id="479" r:id="rId27"/>
    <p:sldId id="480" r:id="rId28"/>
    <p:sldId id="483" r:id="rId29"/>
    <p:sldId id="481" r:id="rId30"/>
    <p:sldId id="417" r:id="rId31"/>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070C0"/>
    <a:srgbClr val="33CCFF"/>
    <a:srgbClr val="03D4A8"/>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92564" autoAdjust="0"/>
  </p:normalViewPr>
  <p:slideViewPr>
    <p:cSldViewPr>
      <p:cViewPr varScale="1">
        <p:scale>
          <a:sx n="66" d="100"/>
          <a:sy n="66" d="100"/>
        </p:scale>
        <p:origin x="1278" y="39"/>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4091"/>
          </a:xfrm>
          <a:prstGeom prst="rect">
            <a:avLst/>
          </a:prstGeom>
        </p:spPr>
        <p:txBody>
          <a:bodyPr vert="horz" lIns="92446" tIns="46223" rIns="92446" bIns="46223" rtlCol="0"/>
          <a:lstStyle>
            <a:lvl1pPr algn="r">
              <a:defRPr sz="1200"/>
            </a:lvl1pPr>
          </a:lstStyle>
          <a:p>
            <a:fld id="{A9D906C7-1363-47E6-987F-683B0A853D10}" type="datetimeFigureOut">
              <a:rPr lang="en-US" smtClean="0"/>
              <a:t>5/8/2017</a:t>
            </a:fld>
            <a:endParaRPr lang="en-US"/>
          </a:p>
        </p:txBody>
      </p:sp>
      <p:sp>
        <p:nvSpPr>
          <p:cNvPr id="4" name="Footer Placeholder 3"/>
          <p:cNvSpPr>
            <a:spLocks noGrp="1"/>
          </p:cNvSpPr>
          <p:nvPr>
            <p:ph type="ftr" sz="quarter" idx="2"/>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4091"/>
          </a:xfrm>
          <a:prstGeom prst="rect">
            <a:avLst/>
          </a:prstGeom>
        </p:spPr>
        <p:txBody>
          <a:bodyPr vert="horz" lIns="92446" tIns="46223" rIns="92446" bIns="46223" rtlCol="0" anchor="b"/>
          <a:lstStyle>
            <a:lvl1pPr algn="r">
              <a:defRPr sz="1200"/>
            </a:lvl1pPr>
          </a:lstStyle>
          <a:p>
            <a:fld id="{8D7AF5EC-35DA-43EA-8E20-619E0A6FECE8}" type="slidenum">
              <a:rPr lang="en-US" smtClean="0"/>
              <a:t>‹#›</a:t>
            </a:fld>
            <a:endParaRPr lang="en-US"/>
          </a:p>
        </p:txBody>
      </p:sp>
    </p:spTree>
    <p:extLst>
      <p:ext uri="{BB962C8B-B14F-4D97-AF65-F5344CB8AC3E}">
        <p14:creationId xmlns:p14="http://schemas.microsoft.com/office/powerpoint/2010/main" val="263623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1EB078C8-A92E-422D-83D8-35D6DA14A22E}" type="datetimeFigureOut">
              <a:rPr lang="en-US" smtClean="0"/>
              <a:t>5/8/2017</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5EDBB71A-1A80-4F51-8A49-1A8C39C8A635}" type="slidenum">
              <a:rPr lang="en-US" smtClean="0"/>
              <a:t>‹#›</a:t>
            </a:fld>
            <a:endParaRPr lang="en-US"/>
          </a:p>
        </p:txBody>
      </p:sp>
    </p:spTree>
    <p:extLst>
      <p:ext uri="{BB962C8B-B14F-4D97-AF65-F5344CB8AC3E}">
        <p14:creationId xmlns:p14="http://schemas.microsoft.com/office/powerpoint/2010/main" val="301630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Function:		Speaker</a:t>
            </a:r>
          </a:p>
          <a:p>
            <a:r>
              <a:rPr lang="en-US" dirty="0" smtClean="0"/>
              <a:t>Session:		Session 2: The David Sackett Trial of the Year Award </a:t>
            </a:r>
          </a:p>
          <a:p>
            <a:r>
              <a:rPr lang="en-US" dirty="0" smtClean="0"/>
              <a:t>Presentation Title:	Enrichment: lessons from ORATORIO and other trials</a:t>
            </a:r>
          </a:p>
          <a:p>
            <a:r>
              <a:rPr lang="en-US" dirty="0" smtClean="0"/>
              <a:t>Length of presentation:	25 minutes plus 5 - 10 minutes discussion –</a:t>
            </a:r>
            <a:r>
              <a:rPr lang="en-US" baseline="0" dirty="0" smtClean="0"/>
              <a:t> Scott Evans</a:t>
            </a:r>
            <a:endParaRPr lang="en-US" dirty="0" smtClean="0"/>
          </a:p>
          <a:p>
            <a:r>
              <a:rPr lang="en-US" dirty="0" smtClean="0"/>
              <a:t>Date:		Tuesday, 9 May 2017</a:t>
            </a:r>
          </a:p>
          <a:p>
            <a:r>
              <a:rPr lang="en-US" dirty="0" smtClean="0"/>
              <a:t>Time:		05.10 – 6:00</a:t>
            </a:r>
          </a:p>
          <a:p>
            <a:endParaRPr lang="en-US" dirty="0" smtClean="0"/>
          </a:p>
          <a:p>
            <a:r>
              <a:rPr lang="en-US" dirty="0" smtClean="0"/>
              <a:t>Each year the SCT presents an award to the randomized clinical trial published (either electronically or in print) in the previous year (2016 in this case) that best fulfills the following standards: </a:t>
            </a:r>
          </a:p>
          <a:p>
            <a:endParaRPr lang="en-US" dirty="0" smtClean="0"/>
          </a:p>
          <a:p>
            <a:r>
              <a:rPr lang="en-US" dirty="0" smtClean="0"/>
              <a:t>•	It improves the lot of humankind.</a:t>
            </a:r>
          </a:p>
          <a:p>
            <a:r>
              <a:rPr lang="en-US" dirty="0" smtClean="0"/>
              <a:t>•	It provides the basis for a substantial, beneficial change in health care.</a:t>
            </a:r>
          </a:p>
          <a:p>
            <a:r>
              <a:rPr lang="en-US" dirty="0" smtClean="0"/>
              <a:t>•	It reflects expertise in subject matter, excellence in methodology, and concern for study participants.</a:t>
            </a:r>
          </a:p>
          <a:p>
            <a:r>
              <a:rPr lang="en-US" dirty="0" smtClean="0"/>
              <a:t>•	It overcame obstacles in implementation.</a:t>
            </a:r>
          </a:p>
          <a:p>
            <a:r>
              <a:rPr lang="en-US" dirty="0" smtClean="0"/>
              <a:t>•	The presentation of its design, execution, and results is a model of clarity and intellectual soundness.</a:t>
            </a:r>
          </a:p>
          <a:p>
            <a:endParaRPr lang="en-US" dirty="0" smtClean="0"/>
          </a:p>
          <a:p>
            <a:r>
              <a:rPr lang="en-US" dirty="0" smtClean="0"/>
              <a:t>I am pleased to inform you that ORATORIO was selected as the 2016 Trial of the Year. We wish to invite you to present the ORATRIO trial at the joint meeting of the SCT and the International Clinical Trials Methodology Conference in Liverpool, England. </a:t>
            </a:r>
          </a:p>
          <a:p>
            <a:endParaRPr lang="en-US" dirty="0" smtClean="0"/>
          </a:p>
        </p:txBody>
      </p:sp>
      <p:sp>
        <p:nvSpPr>
          <p:cNvPr id="4" name="Slide Number Placeholder 3"/>
          <p:cNvSpPr>
            <a:spLocks noGrp="1"/>
          </p:cNvSpPr>
          <p:nvPr>
            <p:ph type="sldNum" sz="quarter" idx="10"/>
          </p:nvPr>
        </p:nvSpPr>
        <p:spPr/>
        <p:txBody>
          <a:bodyPr/>
          <a:lstStyle/>
          <a:p>
            <a:fld id="{5EDBB71A-1A80-4F51-8A49-1A8C39C8A635}" type="slidenum">
              <a:rPr lang="en-US" smtClean="0"/>
              <a:t>1</a:t>
            </a:fld>
            <a:endParaRPr lang="en-US"/>
          </a:p>
        </p:txBody>
      </p:sp>
    </p:spTree>
    <p:extLst>
      <p:ext uri="{BB962C8B-B14F-4D97-AF65-F5344CB8AC3E}">
        <p14:creationId xmlns:p14="http://schemas.microsoft.com/office/powerpoint/2010/main" val="1007575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Olympus Trial of rituximab</a:t>
            </a:r>
            <a:r>
              <a:rPr lang="en-US" baseline="0" dirty="0" smtClean="0"/>
              <a:t> in PPMS</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16</a:t>
            </a:fld>
            <a:endParaRPr lang="en-US"/>
          </a:p>
        </p:txBody>
      </p:sp>
    </p:spTree>
    <p:extLst>
      <p:ext uri="{BB962C8B-B14F-4D97-AF65-F5344CB8AC3E}">
        <p14:creationId xmlns:p14="http://schemas.microsoft.com/office/powerpoint/2010/main" val="3923315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Statistical Analysis </a:t>
            </a:r>
          </a:p>
          <a:p>
            <a:r>
              <a:rPr lang="en-US" dirty="0" smtClean="0"/>
              <a:t>The sample size for this study was based on data from a previous trial in patients with primary progressive multiple sclerosis (Hawker K, et al. Ann </a:t>
            </a:r>
            <a:r>
              <a:rPr lang="en-US" dirty="0" err="1" smtClean="0"/>
              <a:t>Neurol</a:t>
            </a:r>
            <a:r>
              <a:rPr lang="en-US" dirty="0" smtClean="0"/>
              <a:t> 2009;66:460-71); the 2-year progression rate of 12-week confirmed disability was estimated to be 30% for the ocrelizumab group and 43% for the placebo group (hazard ratio 0.635). Using a log-rank test, a sample of 630 patients, randomized in 2:1 ratio between ocrelizumab and placebo groups, would provide 80% statistical power to maintain a type I error rate of 0.01 with 253 events expected (assuming an exponential dropout rate of 20% over 2 years). Five secondary efficacy endpoints were tested in hierarchical order if the primary endpoint and each preceding endpoint reached a two-sided alpha of 0.05.</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17</a:t>
            </a:fld>
            <a:endParaRPr lang="en-US"/>
          </a:p>
        </p:txBody>
      </p:sp>
    </p:spTree>
    <p:extLst>
      <p:ext uri="{BB962C8B-B14F-4D97-AF65-F5344CB8AC3E}">
        <p14:creationId xmlns:p14="http://schemas.microsoft.com/office/powerpoint/2010/main" val="4239319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Compared with PBO, OCR significantly reduced the risk of 12- (24% [p=0.0321]) and 24-week CDP (25% [p=0.0365]); 25-foot walk progression rate (29% [OCR: +39%, PBO: +55%; p=0.0404]); T2 lesion volume (OCR: -3.4%, PBO: +7.4% [p&lt;0.0001]); and brain volume loss rate (17.5% [OCR: -0.9%, PBO: -1.1%; p=0.0206]). </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20</a:t>
            </a:fld>
            <a:endParaRPr lang="en-US"/>
          </a:p>
        </p:txBody>
      </p:sp>
    </p:spTree>
    <p:extLst>
      <p:ext uri="{BB962C8B-B14F-4D97-AF65-F5344CB8AC3E}">
        <p14:creationId xmlns:p14="http://schemas.microsoft.com/office/powerpoint/2010/main" val="3616322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22</a:t>
            </a:fld>
            <a:endParaRPr lang="en-US"/>
          </a:p>
        </p:txBody>
      </p:sp>
    </p:spTree>
    <p:extLst>
      <p:ext uri="{BB962C8B-B14F-4D97-AF65-F5344CB8AC3E}">
        <p14:creationId xmlns:p14="http://schemas.microsoft.com/office/powerpoint/2010/main" val="102854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Exploratory analysis; the relative risk and p-value are from a Cochran–Mantel–</a:t>
            </a:r>
            <a:r>
              <a:rPr lang="en-US" dirty="0" err="1" smtClean="0"/>
              <a:t>Haenszel</a:t>
            </a:r>
            <a:r>
              <a:rPr lang="en-US" dirty="0" smtClean="0"/>
              <a:t> test stratified by age (≤45 vs &gt;45 years) and region (USA vs rest of the world). NEPAD reference population is a modified ITT population. Patients who discontinued treatment early with at least one event prior to discontinuation were considered as having EPAD. Patients with no reported event before early discontinuation were considered as having EPAD if the reason for early treatment discontinuation was reported to be lack of efficacy or death; otherwise, they were excluded from the analysis. In this approximately surface-proportional Venn diagram representation, the sector including two ocrelizumab patients with protocol-defined relapse but with no MRI activity and NEP cannot be displayed.</a:t>
            </a:r>
          </a:p>
          <a:p>
            <a:r>
              <a:rPr lang="en-US" dirty="0" smtClean="0"/>
              <a:t>9HPT, 9-Hole Peg Test; CDP, confirmed disability progression; CI, confidence interval; EPAD, evidence of progression or active disease; Gd+, gadolinium-enhancing; ITT, intent to treat; MRI, magnetic resonance imaging; NEP, no evidence of progression; NEPAD, no evidence of progression or active disease; OCR, ocrelizumab; T25FW, Timed 25-Foot Walk.</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24</a:t>
            </a:fld>
            <a:endParaRPr lang="en-US"/>
          </a:p>
        </p:txBody>
      </p:sp>
    </p:spTree>
    <p:extLst>
      <p:ext uri="{BB962C8B-B14F-4D97-AF65-F5344CB8AC3E}">
        <p14:creationId xmlns:p14="http://schemas.microsoft.com/office/powerpoint/2010/main" val="2834464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The safety population included all patients who received at least one dose of study drug (ocrelizumab or placebo). This population was used for all summaries of safety data. Patients randomized to the placebo group who received at least one dose of ocrelizumab (n=4) were summarized in the ocrelizumab group.</a:t>
            </a:r>
          </a:p>
          <a:p>
            <a:endParaRPr lang="en-US" dirty="0" smtClean="0"/>
          </a:p>
          <a:p>
            <a:r>
              <a:rPr lang="en-US" dirty="0" smtClean="0"/>
              <a:t>Serious adverse events definition A serious adverse event is defined as any adverse event that, at any dose, fulfills at least one of the following criteria:</a:t>
            </a:r>
          </a:p>
          <a:p>
            <a:endParaRPr lang="en-US" dirty="0" smtClean="0"/>
          </a:p>
          <a:p>
            <a:r>
              <a:rPr lang="en-US" dirty="0" smtClean="0"/>
              <a:t>Is fatal (results in death*; please note: death is an outcome, not an event)</a:t>
            </a:r>
          </a:p>
          <a:p>
            <a:r>
              <a:rPr lang="en-US" dirty="0" smtClean="0"/>
              <a:t>Is life-threatening (please note: the term “life-threatening” refers to an event in which the patient was at immediate risk of death at the time of the event; it does not refer to an event which could hypothetically have caused a death had it been more severe)</a:t>
            </a:r>
          </a:p>
          <a:p>
            <a:r>
              <a:rPr lang="en-US" dirty="0" smtClean="0"/>
              <a:t>Requires in-patient hospitalization or prolongation of existing hospitalization </a:t>
            </a:r>
          </a:p>
          <a:p>
            <a:r>
              <a:rPr lang="en-US" dirty="0" smtClean="0"/>
              <a:t>Results in persistent or significant disability/incapacity </a:t>
            </a:r>
          </a:p>
          <a:p>
            <a:r>
              <a:rPr lang="en-US" dirty="0" smtClean="0"/>
              <a:t>Is a congenital anomaly/birth defect</a:t>
            </a:r>
          </a:p>
          <a:p>
            <a:r>
              <a:rPr lang="en-US" dirty="0" smtClean="0"/>
              <a:t>Is medically significant or requires intervention to prevent one or other of the outcomes listed above.</a:t>
            </a:r>
          </a:p>
          <a:p>
            <a:endParaRPr lang="en-US" dirty="0" smtClean="0"/>
          </a:p>
          <a:p>
            <a:r>
              <a:rPr lang="en-US" dirty="0" smtClean="0"/>
              <a:t>* The term “sudden death” should only be used when the cause is of a cardiac origin as per standard definition. The terms “death” and “sudden death” are clearly distinct and must not be used interchangeably.</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25</a:t>
            </a:fld>
            <a:endParaRPr lang="en-US"/>
          </a:p>
        </p:txBody>
      </p:sp>
    </p:spTree>
    <p:extLst>
      <p:ext uri="{BB962C8B-B14F-4D97-AF65-F5344CB8AC3E}">
        <p14:creationId xmlns:p14="http://schemas.microsoft.com/office/powerpoint/2010/main" val="192922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This safety analysis includes all patients who received ≥1 dose of ocrelizumab during the controlled or open-label periods of the Phase II and Phase III studies as of January 20, 2016 - Findings from the integrated summary of safety (ISS), based on the earlier clinical cut-off dates of the individual studies (Phase II, January 22, 2015; OPERA I, April 2, 2015; OPERA II, May 12, 2015; ORATORIO, July 24, 2015), will be presented for comparison</a:t>
            </a:r>
          </a:p>
          <a:p>
            <a:endParaRPr lang="en-US" dirty="0" smtClean="0"/>
          </a:p>
          <a:p>
            <a:r>
              <a:rPr lang="en-US" dirty="0" smtClean="0"/>
              <a:t>Additional data cuts available for malignancies (June 30, 2016; September 15, 2016) will also be presented for comparison with further exposure</a:t>
            </a:r>
          </a:p>
          <a:p>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26</a:t>
            </a:fld>
            <a:endParaRPr lang="en-US"/>
          </a:p>
        </p:txBody>
      </p:sp>
    </p:spTree>
    <p:extLst>
      <p:ext uri="{BB962C8B-B14F-4D97-AF65-F5344CB8AC3E}">
        <p14:creationId xmlns:p14="http://schemas.microsoft.com/office/powerpoint/2010/main" val="349799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AE’s in yellow/red exceeding control groups during controlled</a:t>
            </a:r>
            <a:r>
              <a:rPr lang="en-US" baseline="0" dirty="0" smtClean="0"/>
              <a:t> phases of study</a:t>
            </a:r>
          </a:p>
          <a:p>
            <a:endParaRPr lang="en-US" baseline="0" dirty="0" smtClean="0"/>
          </a:p>
          <a:p>
            <a:r>
              <a:rPr lang="en-US" dirty="0" smtClean="0"/>
              <a:t>This safety analysis includes all patients who received ≥1 dose of ocrelizumab during the controlled or open-label periods of the Phase II and Phase III studies as of January 20, 2016 - Findings from the integrated summary of safety (ISS), based on the earlier clinical cut-off dates of the individual studies (Phase II, January 22, 2015; OPERA I, April 2, 2015; OPERA II, May 12, 2015; ORATORIO, July 24, 2015), will be presented for comparison</a:t>
            </a:r>
          </a:p>
          <a:p>
            <a:endParaRPr lang="en-US" dirty="0" smtClean="0"/>
          </a:p>
          <a:p>
            <a:r>
              <a:rPr lang="en-US" dirty="0" smtClean="0"/>
              <a:t>Additional data cuts available for malignancies (June 30, 2016; September 15, 2016) will also be presented for comparison with further exposure</a:t>
            </a:r>
          </a:p>
          <a:p>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27</a:t>
            </a:fld>
            <a:endParaRPr lang="en-US"/>
          </a:p>
        </p:txBody>
      </p:sp>
    </p:spTree>
    <p:extLst>
      <p:ext uri="{BB962C8B-B14F-4D97-AF65-F5344CB8AC3E}">
        <p14:creationId xmlns:p14="http://schemas.microsoft.com/office/powerpoint/2010/main" val="1069927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Infusion-related reaction definition Investigators were instructed to report all infusion-related reactions (defined as an event that occurred between the start of ocrelizumab/placebo infusion and within 24 hours of the completion of the infusion) together with their corresponding symptoms, on a dedicated form. Infusion-related reactions include all events occurring during infusion, shortly post-infusion (in clinic), or within 24 hours post-infusion. Common symptoms associated with infusion-related reactions in ocrelizumab treated patients were pruritus, rash, throat irritation, flushing, pyrexia, and headache.</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28</a:t>
            </a:fld>
            <a:endParaRPr lang="en-US"/>
          </a:p>
        </p:txBody>
      </p:sp>
    </p:spTree>
    <p:extLst>
      <p:ext uri="{BB962C8B-B14F-4D97-AF65-F5344CB8AC3E}">
        <p14:creationId xmlns:p14="http://schemas.microsoft.com/office/powerpoint/2010/main" val="188416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Note that cutoff date is September 2016</a:t>
            </a:r>
          </a:p>
          <a:p>
            <a:endParaRPr lang="en-US" dirty="0" smtClean="0"/>
          </a:p>
          <a:p>
            <a:r>
              <a:rPr lang="en-US" dirty="0" smtClean="0"/>
              <a:t>45 </a:t>
            </a:r>
            <a:r>
              <a:rPr lang="en-US" dirty="0" err="1" smtClean="0"/>
              <a:t>yo</a:t>
            </a:r>
            <a:r>
              <a:rPr lang="en-US" dirty="0" smtClean="0"/>
              <a:t> female</a:t>
            </a:r>
            <a:r>
              <a:rPr lang="en-US" baseline="0" dirty="0" smtClean="0"/>
              <a:t> reported during AAN as developing intraductal breast cancer after switch from IFN -&gt; OCR</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29</a:t>
            </a:fld>
            <a:endParaRPr lang="en-US"/>
          </a:p>
        </p:txBody>
      </p:sp>
    </p:spTree>
    <p:extLst>
      <p:ext uri="{BB962C8B-B14F-4D97-AF65-F5344CB8AC3E}">
        <p14:creationId xmlns:p14="http://schemas.microsoft.com/office/powerpoint/2010/main" val="385225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Fully updated as a 2-year statement as of 5/06/2017</a:t>
            </a:r>
          </a:p>
        </p:txBody>
      </p:sp>
      <p:sp>
        <p:nvSpPr>
          <p:cNvPr id="4" name="Slide Number Placeholder 3"/>
          <p:cNvSpPr>
            <a:spLocks noGrp="1"/>
          </p:cNvSpPr>
          <p:nvPr>
            <p:ph type="sldNum" sz="quarter" idx="10"/>
          </p:nvPr>
        </p:nvSpPr>
        <p:spPr/>
        <p:txBody>
          <a:bodyPr/>
          <a:lstStyle/>
          <a:p>
            <a:fld id="{5EDBB71A-1A80-4F51-8A49-1A8C39C8A635}" type="slidenum">
              <a:rPr lang="en-US" smtClean="0"/>
              <a:t>3</a:t>
            </a:fld>
            <a:endParaRPr lang="en-US"/>
          </a:p>
        </p:txBody>
      </p:sp>
    </p:spTree>
    <p:extLst>
      <p:ext uri="{BB962C8B-B14F-4D97-AF65-F5344CB8AC3E}">
        <p14:creationId xmlns:p14="http://schemas.microsoft.com/office/powerpoint/2010/main" val="164299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30</a:t>
            </a:fld>
            <a:endParaRPr lang="en-US"/>
          </a:p>
        </p:txBody>
      </p:sp>
    </p:spTree>
    <p:extLst>
      <p:ext uri="{BB962C8B-B14F-4D97-AF65-F5344CB8AC3E}">
        <p14:creationId xmlns:p14="http://schemas.microsoft.com/office/powerpoint/2010/main" val="212999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Methods: Through the Swedish MS registry we investigated the proportion of PPMS diagnosis in birth, diagnosis and age period cohorts using Poisson regression.</a:t>
            </a:r>
          </a:p>
          <a:p>
            <a:r>
              <a:rPr lang="en-US" dirty="0" smtClean="0"/>
              <a:t>Results: A total of 16,915 patients were </a:t>
            </a:r>
            <a:r>
              <a:rPr lang="en-US" dirty="0" err="1" smtClean="0"/>
              <a:t>categorised</a:t>
            </a:r>
            <a:r>
              <a:rPr lang="en-US" dirty="0" smtClean="0"/>
              <a:t> into six birth-cohorts from 1946 to 1975 and seven date-of-diagnosis-cohorts from 1980 to 2014. We observed a decrease in the uncorrected analysis of diagnosis of PPMS from 19.2% to 2.2% and an average decrease of 23% (p &lt; 0.001) per 5-year birth-</a:t>
            </a:r>
          </a:p>
          <a:p>
            <a:r>
              <a:rPr lang="en-US" dirty="0" smtClean="0"/>
              <a:t>cohort in the adjusted analysis. An average 21% (p &lt; 0.001) decrease per diagnosis-cohort was seen. In the age-specific diagnosis period cohorts the same decreasing trend of PPMS diagnosis was observed in almost all groups.</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6</a:t>
            </a:fld>
            <a:endParaRPr lang="en-US"/>
          </a:p>
        </p:txBody>
      </p:sp>
    </p:spTree>
    <p:extLst>
      <p:ext uri="{BB962C8B-B14F-4D97-AF65-F5344CB8AC3E}">
        <p14:creationId xmlns:p14="http://schemas.microsoft.com/office/powerpoint/2010/main" val="104298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Methods: Through the Swedish MS registry we investigated the proportion of PPMS diagnosis in birth, diagnosis and age period cohorts using Poisson regression.</a:t>
            </a:r>
          </a:p>
          <a:p>
            <a:r>
              <a:rPr lang="en-US" dirty="0" smtClean="0"/>
              <a:t>Results: A total of 16,915 patients were </a:t>
            </a:r>
            <a:r>
              <a:rPr lang="en-US" dirty="0" err="1" smtClean="0"/>
              <a:t>categorised</a:t>
            </a:r>
            <a:r>
              <a:rPr lang="en-US" dirty="0" smtClean="0"/>
              <a:t> into six birth-cohorts from 1946 to 1975 and seven date-of-diagnosis-cohorts from 1980 to 2014. We observed a decrease in the uncorrected analysis of diagnosis of PPMS from 19.2% to 2.2% and an average decrease of 23% (p &lt; 0.001) per 5-year birth-</a:t>
            </a:r>
          </a:p>
          <a:p>
            <a:r>
              <a:rPr lang="en-US" dirty="0" smtClean="0"/>
              <a:t>cohort in the adjusted analysis. An average 21% (p &lt; 0.001) decrease per diagnosis-cohort was seen. In the age-specific diagnosis period cohorts the same decreasing trend of PPMS diagnosis was observed in almost all groups.</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7</a:t>
            </a:fld>
            <a:endParaRPr lang="en-US"/>
          </a:p>
        </p:txBody>
      </p:sp>
    </p:spTree>
    <p:extLst>
      <p:ext uri="{BB962C8B-B14F-4D97-AF65-F5344CB8AC3E}">
        <p14:creationId xmlns:p14="http://schemas.microsoft.com/office/powerpoint/2010/main" val="3305049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EDSS assessment in ORATORIO</a:t>
            </a:r>
          </a:p>
          <a:p>
            <a:endParaRPr lang="en-US" dirty="0" smtClean="0"/>
          </a:p>
          <a:p>
            <a:r>
              <a:rPr lang="en-US" dirty="0" smtClean="0"/>
              <a:t>All EDSS assessments were done by trained and certified examiners (www.neurostatus.net) blinded to treatment allocation and not otherwise involved in the care of study participants (“EDSS Examining Investigators”). Assessments were entered into the electronic case report form. Functional system and EDSS scores were checked for consistency by means of an automated algorithm. In case of inconsistencies scorings were reviewed centrally by a member of the independent EDSS/Neurostatus expert group, who reviewed these automatically reported inconsistencies and released queries where appropriate. The final decision about the correct scores remained with the EDSS Examining Investigators.</a:t>
            </a:r>
          </a:p>
          <a:p>
            <a:endParaRPr lang="en-US" dirty="0" smtClean="0"/>
          </a:p>
          <a:p>
            <a:r>
              <a:rPr lang="en-US" dirty="0" smtClean="0"/>
              <a:t>EDSS/Neurostatus Expert Group </a:t>
            </a:r>
            <a:r>
              <a:rPr lang="en-US" dirty="0" err="1" smtClean="0"/>
              <a:t>Özgür</a:t>
            </a:r>
            <a:r>
              <a:rPr lang="en-US" dirty="0" smtClean="0"/>
              <a:t> </a:t>
            </a:r>
            <a:r>
              <a:rPr lang="en-US" dirty="0" err="1" smtClean="0"/>
              <a:t>Yaldizli</a:t>
            </a:r>
            <a:r>
              <a:rPr lang="en-US" dirty="0" smtClean="0"/>
              <a:t>, Marcus D’Souza, Michaela </a:t>
            </a:r>
            <a:r>
              <a:rPr lang="en-US" dirty="0" err="1" smtClean="0"/>
              <a:t>Andelova</a:t>
            </a:r>
            <a:r>
              <a:rPr lang="en-US" dirty="0" smtClean="0"/>
              <a:t>, </a:t>
            </a:r>
            <a:r>
              <a:rPr lang="en-US" dirty="0" err="1" smtClean="0"/>
              <a:t>Heiko</a:t>
            </a:r>
            <a:r>
              <a:rPr lang="en-US" dirty="0" smtClean="0"/>
              <a:t> Rust (Neurologic Clinic and Policlinic, University Hospital Basel, Basel, Switzerland)</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8</a:t>
            </a:fld>
            <a:endParaRPr lang="en-US"/>
          </a:p>
        </p:txBody>
      </p:sp>
    </p:spTree>
    <p:extLst>
      <p:ext uri="{BB962C8B-B14F-4D97-AF65-F5344CB8AC3E}">
        <p14:creationId xmlns:p14="http://schemas.microsoft.com/office/powerpoint/2010/main" val="101345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9</a:t>
            </a:fld>
            <a:endParaRPr lang="en-US"/>
          </a:p>
        </p:txBody>
      </p:sp>
    </p:spTree>
    <p:extLst>
      <p:ext uri="{BB962C8B-B14F-4D97-AF65-F5344CB8AC3E}">
        <p14:creationId xmlns:p14="http://schemas.microsoft.com/office/powerpoint/2010/main" val="3908418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Revised for </a:t>
            </a:r>
            <a:r>
              <a:rPr lang="en-US" sz="1200" b="0" i="0" kern="1200" dirty="0" smtClean="0">
                <a:solidFill>
                  <a:schemeClr val="tx1"/>
                </a:solidFill>
                <a:effectLst/>
                <a:latin typeface="+mn-lt"/>
                <a:ea typeface="+mn-ea"/>
                <a:cs typeface="+mn-cs"/>
              </a:rPr>
              <a:t>Ocrevus</a:t>
            </a:r>
            <a:r>
              <a:rPr lang="en-US" baseline="0" dirty="0" smtClean="0"/>
              <a:t> only 3/29/17 – need to periodically review and revise others</a:t>
            </a:r>
          </a:p>
          <a:p>
            <a:endParaRPr lang="en-US" baseline="0" dirty="0" smtClean="0"/>
          </a:p>
          <a:p>
            <a:r>
              <a:rPr lang="en-US" baseline="0" dirty="0" smtClean="0"/>
              <a:t>First interferon approved USA 1992</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10</a:t>
            </a:fld>
            <a:endParaRPr lang="en-US"/>
          </a:p>
        </p:txBody>
      </p:sp>
    </p:spTree>
    <p:extLst>
      <p:ext uri="{BB962C8B-B14F-4D97-AF65-F5344CB8AC3E}">
        <p14:creationId xmlns:p14="http://schemas.microsoft.com/office/powerpoint/2010/main" val="62586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sz="1200" i="1" kern="0" dirty="0" smtClean="0">
                <a:solidFill>
                  <a:srgbClr val="FFFFFF"/>
                </a:solidFill>
              </a:rPr>
              <a:t>12 Week SDP: Modified Inclusion/Exclusion Criteria</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14</a:t>
            </a:fld>
            <a:endParaRPr lang="en-US"/>
          </a:p>
        </p:txBody>
      </p:sp>
    </p:spTree>
    <p:extLst>
      <p:ext uri="{BB962C8B-B14F-4D97-AF65-F5344CB8AC3E}">
        <p14:creationId xmlns:p14="http://schemas.microsoft.com/office/powerpoint/2010/main" val="277331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5938"/>
            <a:ext cx="3441700" cy="2581275"/>
          </a:xfrm>
        </p:spPr>
      </p:sp>
      <p:sp>
        <p:nvSpPr>
          <p:cNvPr id="3" name="Notes Placeholder 2"/>
          <p:cNvSpPr>
            <a:spLocks noGrp="1"/>
          </p:cNvSpPr>
          <p:nvPr>
            <p:ph type="body" idx="1"/>
          </p:nvPr>
        </p:nvSpPr>
        <p:spPr/>
        <p:txBody>
          <a:bodyPr/>
          <a:lstStyle/>
          <a:p>
            <a:r>
              <a:rPr lang="en-US" dirty="0" smtClean="0"/>
              <a:t>Olympus Trial of rituximab</a:t>
            </a:r>
            <a:r>
              <a:rPr lang="en-US" baseline="0" dirty="0" smtClean="0"/>
              <a:t> in PPMS</a:t>
            </a:r>
            <a:endParaRPr lang="en-US" dirty="0"/>
          </a:p>
        </p:txBody>
      </p:sp>
      <p:sp>
        <p:nvSpPr>
          <p:cNvPr id="4" name="Slide Number Placeholder 3"/>
          <p:cNvSpPr>
            <a:spLocks noGrp="1"/>
          </p:cNvSpPr>
          <p:nvPr>
            <p:ph type="sldNum" sz="quarter" idx="10"/>
          </p:nvPr>
        </p:nvSpPr>
        <p:spPr/>
        <p:txBody>
          <a:bodyPr/>
          <a:lstStyle/>
          <a:p>
            <a:fld id="{5EDBB71A-1A80-4F51-8A49-1A8C39C8A635}" type="slidenum">
              <a:rPr lang="en-US" smtClean="0"/>
              <a:t>15</a:t>
            </a:fld>
            <a:endParaRPr lang="en-US"/>
          </a:p>
        </p:txBody>
      </p:sp>
    </p:spTree>
    <p:extLst>
      <p:ext uri="{BB962C8B-B14F-4D97-AF65-F5344CB8AC3E}">
        <p14:creationId xmlns:p14="http://schemas.microsoft.com/office/powerpoint/2010/main" val="364332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D445B-22C7-43EB-B4D9-2D478BEFC57B}"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396031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B5BB0-1018-4954-9FBB-BD9E3E8E6770}"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2456231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FF8301-E96C-4F33-9723-A1FAE79CD68B}"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234799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A04DD-4D07-4A73-8B81-467C91C13F13}"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336341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45C58-FF1D-4355-AB59-B224FB1E7816}" type="datetime1">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367241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026CE-FD92-41FD-BB4A-55255CAF5849}" type="datetime1">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333357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D3EBD-6078-4F44-A1C0-0504593861EC}" type="datetime1">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39629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7ADE52-BF5B-4CB6-A2DA-808152E3C399}" type="datetime1">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3858096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11178-5FA9-4DE2-A513-289B196ACB39}" type="datetime1">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134594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57B15-993E-44F6-997E-EF7ADF3FB785}" type="datetime1">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261699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4558D5-7984-42A7-83AB-8543220D91FC}" type="datetime1">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DD7458-2737-416E-A6FD-79B0DB1EAC30}" type="slidenum">
              <a:rPr lang="en-US" smtClean="0"/>
              <a:t>‹#›</a:t>
            </a:fld>
            <a:endParaRPr lang="en-US"/>
          </a:p>
        </p:txBody>
      </p:sp>
    </p:spTree>
    <p:extLst>
      <p:ext uri="{BB962C8B-B14F-4D97-AF65-F5344CB8AC3E}">
        <p14:creationId xmlns:p14="http://schemas.microsoft.com/office/powerpoint/2010/main" val="236846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A3899D-4E2F-43D1-9DE4-5CDB7C5FE79F}" type="datetime1">
              <a:rPr lang="en-US" smtClean="0"/>
              <a:t>5/8/2017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DD7458-2737-416E-A6FD-79B0DB1EAC30}" type="slidenum">
              <a:rPr lang="en-US" smtClean="0"/>
              <a:t>‹#›</a:t>
            </a:fld>
            <a:endParaRPr lang="en-US"/>
          </a:p>
        </p:txBody>
      </p:sp>
    </p:spTree>
    <p:extLst>
      <p:ext uri="{BB962C8B-B14F-4D97-AF65-F5344CB8AC3E}">
        <p14:creationId xmlns:p14="http://schemas.microsoft.com/office/powerpoint/2010/main" val="88615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6.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858000" y="6400800"/>
            <a:ext cx="2133600" cy="365125"/>
          </a:xfrm>
        </p:spPr>
        <p:txBody>
          <a:bodyPr/>
          <a:lstStyle/>
          <a:p>
            <a:fld id="{CEDD7458-2737-416E-A6FD-79B0DB1EAC30}" type="slidenum">
              <a:rPr lang="en-US" smtClean="0"/>
              <a:t>1</a:t>
            </a:fld>
            <a:endParaRPr lang="en-US" dirty="0"/>
          </a:p>
        </p:txBody>
      </p:sp>
      <p:sp>
        <p:nvSpPr>
          <p:cNvPr id="4" name="Title 3"/>
          <p:cNvSpPr txBox="1">
            <a:spLocks/>
          </p:cNvSpPr>
          <p:nvPr/>
        </p:nvSpPr>
        <p:spPr>
          <a:xfrm>
            <a:off x="228600" y="1848712"/>
            <a:ext cx="8515350" cy="1408838"/>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F497D"/>
                </a:solidFill>
                <a:effectLst>
                  <a:outerShdw blurRad="38100" dist="38100" dir="2700000" algn="tl">
                    <a:srgbClr val="000000">
                      <a:alpha val="43137"/>
                    </a:srgbClr>
                  </a:outerShdw>
                </a:effectLst>
                <a:latin typeface="+mn-lt"/>
              </a:rPr>
              <a:t>ORATORIO  </a:t>
            </a:r>
          </a:p>
          <a:p>
            <a:r>
              <a:rPr lang="en-US" sz="3600" b="1" dirty="0">
                <a:solidFill>
                  <a:srgbClr val="1F497D"/>
                </a:solidFill>
                <a:effectLst>
                  <a:outerShdw blurRad="38100" dist="38100" dir="2700000" algn="tl">
                    <a:srgbClr val="000000">
                      <a:alpha val="43137"/>
                    </a:srgbClr>
                  </a:outerShdw>
                </a:effectLst>
                <a:latin typeface="+mn-lt"/>
              </a:rPr>
              <a:t>The David Sackett 2016 Trial of the Year</a:t>
            </a:r>
          </a:p>
        </p:txBody>
      </p:sp>
      <p:sp>
        <p:nvSpPr>
          <p:cNvPr id="5" name="Subtitle 4"/>
          <p:cNvSpPr txBox="1">
            <a:spLocks/>
          </p:cNvSpPr>
          <p:nvPr/>
        </p:nvSpPr>
        <p:spPr>
          <a:xfrm>
            <a:off x="2286000" y="3247594"/>
            <a:ext cx="4800600" cy="8001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a:solidFill>
                  <a:sysClr val="windowText" lastClr="000000">
                    <a:tint val="75000"/>
                  </a:sysClr>
                </a:solidFill>
              </a:rPr>
              <a:t>Jerry S. Wolinsky, MD</a:t>
            </a:r>
          </a:p>
          <a:p>
            <a:r>
              <a:rPr lang="en-US" sz="1500" dirty="0">
                <a:solidFill>
                  <a:sysClr val="windowText" lastClr="000000">
                    <a:tint val="75000"/>
                  </a:sysClr>
                </a:solidFill>
              </a:rPr>
              <a:t>Emeritus Professor in Neurology</a:t>
            </a:r>
          </a:p>
        </p:txBody>
      </p:sp>
      <p:pic>
        <p:nvPicPr>
          <p:cNvPr id="2" name="Picture 1"/>
          <p:cNvPicPr>
            <a:picLocks noChangeAspect="1"/>
          </p:cNvPicPr>
          <p:nvPr/>
        </p:nvPicPr>
        <p:blipFill>
          <a:blip r:embed="rId3"/>
          <a:stretch>
            <a:fillRect/>
          </a:stretch>
        </p:blipFill>
        <p:spPr>
          <a:xfrm>
            <a:off x="265670" y="6109678"/>
            <a:ext cx="2555969" cy="443522"/>
          </a:xfrm>
          <a:prstGeom prst="rect">
            <a:avLst/>
          </a:prstGeom>
        </p:spPr>
      </p:pic>
      <p:pic>
        <p:nvPicPr>
          <p:cNvPr id="6" name="Picture 5"/>
          <p:cNvPicPr>
            <a:picLocks noChangeAspect="1"/>
          </p:cNvPicPr>
          <p:nvPr/>
        </p:nvPicPr>
        <p:blipFill>
          <a:blip r:embed="rId4"/>
          <a:stretch>
            <a:fillRect/>
          </a:stretch>
        </p:blipFill>
        <p:spPr>
          <a:xfrm>
            <a:off x="6343650" y="5938914"/>
            <a:ext cx="2050000" cy="614286"/>
          </a:xfrm>
          <a:prstGeom prst="rect">
            <a:avLst/>
          </a:prstGeom>
        </p:spPr>
      </p:pic>
    </p:spTree>
    <p:extLst>
      <p:ext uri="{BB962C8B-B14F-4D97-AF65-F5344CB8AC3E}">
        <p14:creationId xmlns:p14="http://schemas.microsoft.com/office/powerpoint/2010/main" val="411803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394490"/>
            <a:ext cx="2133600" cy="365125"/>
          </a:xfrm>
        </p:spPr>
        <p:txBody>
          <a:bodyPr/>
          <a:lstStyle/>
          <a:p>
            <a:fld id="{CEDD7458-2737-416E-A6FD-79B0DB1EAC30}" type="slidenum">
              <a:rPr lang="en-US" smtClean="0"/>
              <a:t>10</a:t>
            </a:fld>
            <a:endParaRPr lang="en-US" dirty="0"/>
          </a:p>
        </p:txBody>
      </p:sp>
      <p:grpSp>
        <p:nvGrpSpPr>
          <p:cNvPr id="120" name="Group 119"/>
          <p:cNvGrpSpPr/>
          <p:nvPr/>
        </p:nvGrpSpPr>
        <p:grpSpPr>
          <a:xfrm>
            <a:off x="61913" y="838200"/>
            <a:ext cx="9005887" cy="5105400"/>
            <a:chOff x="1119151" y="762000"/>
            <a:chExt cx="10696792" cy="6035442"/>
          </a:xfrm>
        </p:grpSpPr>
        <p:graphicFrame>
          <p:nvGraphicFramePr>
            <p:cNvPr id="6" name="Object 3"/>
            <p:cNvGraphicFramePr>
              <a:graphicFrameLocks noChangeAspect="1"/>
            </p:cNvGraphicFramePr>
            <p:nvPr>
              <p:extLst/>
            </p:nvPr>
          </p:nvGraphicFramePr>
          <p:xfrm>
            <a:off x="1714258" y="762000"/>
            <a:ext cx="8624311" cy="5869823"/>
          </p:xfrm>
          <a:graphic>
            <a:graphicData uri="http://schemas.openxmlformats.org/presentationml/2006/ole">
              <mc:AlternateContent xmlns:mc="http://schemas.openxmlformats.org/markup-compatibility/2006">
                <mc:Choice xmlns:v="urn:schemas-microsoft-com:vml" Requires="v">
                  <p:oleObj spid="_x0000_s1062" name="Chart" r:id="rId4" imgW="6915150" imgH="4952841" progId="MSGraph.Chart.8">
                    <p:embed followColorScheme="full"/>
                  </p:oleObj>
                </mc:Choice>
                <mc:Fallback>
                  <p:oleObj name="Chart" r:id="rId4" imgW="6915150" imgH="4952841" progId="MSGraph.Chart.8">
                    <p:embed followColorScheme="full"/>
                    <p:pic>
                      <p:nvPicPr>
                        <p:cNvPr id="0" name=""/>
                        <p:cNvPicPr>
                          <a:picLocks noChangeAspect="1" noChangeArrowheads="1"/>
                        </p:cNvPicPr>
                        <p:nvPr/>
                      </p:nvPicPr>
                      <p:blipFill>
                        <a:blip r:embed="rId5"/>
                        <a:srcRect/>
                        <a:stretch>
                          <a:fillRect/>
                        </a:stretch>
                      </p:blipFill>
                      <p:spPr bwMode="auto">
                        <a:xfrm>
                          <a:off x="1714258" y="762000"/>
                          <a:ext cx="8624311" cy="5869823"/>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pic>
                  </p:oleObj>
                </mc:Fallback>
              </mc:AlternateContent>
            </a:graphicData>
          </a:graphic>
        </p:graphicFrame>
        <p:grpSp>
          <p:nvGrpSpPr>
            <p:cNvPr id="118" name="Group 117"/>
            <p:cNvGrpSpPr/>
            <p:nvPr/>
          </p:nvGrpSpPr>
          <p:grpSpPr>
            <a:xfrm>
              <a:off x="1119151" y="891725"/>
              <a:ext cx="10696792" cy="5905717"/>
              <a:chOff x="1195351" y="663125"/>
              <a:chExt cx="10696792" cy="5905717"/>
            </a:xfrm>
          </p:grpSpPr>
          <p:sp>
            <p:nvSpPr>
              <p:cNvPr id="8" name="Oval 5"/>
              <p:cNvSpPr>
                <a:spLocks noChangeArrowheads="1"/>
              </p:cNvSpPr>
              <p:nvPr/>
            </p:nvSpPr>
            <p:spPr bwMode="auto">
              <a:xfrm>
                <a:off x="3213043" y="663125"/>
                <a:ext cx="5826370" cy="5516537"/>
              </a:xfrm>
              <a:prstGeom prst="ellipse">
                <a:avLst/>
              </a:prstGeom>
              <a:noFill/>
              <a:ln w="19050">
                <a:solidFill>
                  <a:schemeClr val="bg2"/>
                </a:solidFill>
                <a:round/>
                <a:headEnd/>
                <a:tailEnd/>
              </a:ln>
              <a:effectLst/>
              <a:extLst>
                <a:ext uri="{909E8E84-426E-40DD-AFC4-6F175D3DCCD1}">
                  <a14:hiddenFill xmlns:a14="http://schemas.microsoft.com/office/drawing/2010/main">
                    <a:solidFill>
                      <a:srgbClr val="D4E5E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02" tIns="0" rIns="67202" bIns="33601" anchorCtr="1"/>
              <a:lstStyle/>
              <a:p>
                <a:pPr defTabSz="671513"/>
                <a:endParaRPr lang="fr-FR" sz="750" b="1">
                  <a:solidFill>
                    <a:srgbClr val="000000"/>
                  </a:solidFill>
                  <a:ea typeface="ヒラギノ角ゴ Pro W3"/>
                  <a:cs typeface="ヒラギノ角ゴ Pro W3"/>
                </a:endParaRPr>
              </a:p>
            </p:txBody>
          </p:sp>
          <p:sp>
            <p:nvSpPr>
              <p:cNvPr id="9" name="Oval 6"/>
              <p:cNvSpPr>
                <a:spLocks noChangeArrowheads="1"/>
              </p:cNvSpPr>
              <p:nvPr/>
            </p:nvSpPr>
            <p:spPr bwMode="auto">
              <a:xfrm>
                <a:off x="3666457" y="1139210"/>
                <a:ext cx="4853419" cy="4598374"/>
              </a:xfrm>
              <a:prstGeom prst="ellipse">
                <a:avLst/>
              </a:prstGeom>
              <a:noFill/>
              <a:ln w="19050">
                <a:solidFill>
                  <a:schemeClr val="bg2"/>
                </a:solidFill>
                <a:round/>
                <a:headEnd/>
                <a:tailEnd/>
              </a:ln>
              <a:effectLst/>
              <a:extLst>
                <a:ext uri="{909E8E84-426E-40DD-AFC4-6F175D3DCCD1}">
                  <a14:hiddenFill xmlns:a14="http://schemas.microsoft.com/office/drawing/2010/main">
                    <a:solidFill>
                      <a:srgbClr val="53AFD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02" tIns="0" rIns="67202" bIns="33601" anchorCtr="1"/>
              <a:lstStyle/>
              <a:p>
                <a:pPr defTabSz="671513"/>
                <a:endParaRPr lang="fr-FR" sz="750">
                  <a:solidFill>
                    <a:srgbClr val="33CCCC"/>
                  </a:solidFill>
                  <a:ea typeface="ヒラギノ角ゴ Pro W3"/>
                  <a:cs typeface="ヒラギノ角ゴ Pro W3"/>
                </a:endParaRPr>
              </a:p>
            </p:txBody>
          </p:sp>
          <p:sp>
            <p:nvSpPr>
              <p:cNvPr id="10" name="Oval 7"/>
              <p:cNvSpPr>
                <a:spLocks noChangeArrowheads="1"/>
              </p:cNvSpPr>
              <p:nvPr/>
            </p:nvSpPr>
            <p:spPr bwMode="auto">
              <a:xfrm>
                <a:off x="4150099" y="1598292"/>
                <a:ext cx="3882358" cy="3676432"/>
              </a:xfrm>
              <a:prstGeom prst="ellipse">
                <a:avLst/>
              </a:prstGeom>
              <a:noFill/>
              <a:ln w="19050">
                <a:solidFill>
                  <a:schemeClr val="bg2"/>
                </a:solidFill>
                <a:round/>
                <a:headEnd/>
                <a:tailEnd/>
              </a:ln>
              <a:effectLst/>
              <a:extLst>
                <a:ext uri="{909E8E84-426E-40DD-AFC4-6F175D3DCCD1}">
                  <a14:hiddenFill xmlns:a14="http://schemas.microsoft.com/office/drawing/2010/main">
                    <a:solidFill>
                      <a:srgbClr val="00857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02" tIns="0" rIns="67202" bIns="33601" anchorCtr="1"/>
              <a:lstStyle/>
              <a:p>
                <a:pPr defTabSz="671513"/>
                <a:endParaRPr lang="fr-FR" sz="750" b="1">
                  <a:solidFill>
                    <a:srgbClr val="33CCCC"/>
                  </a:solidFill>
                  <a:ea typeface="ヒラギノ角ゴ Pro W3"/>
                  <a:cs typeface="ヒラギノ角ゴ Pro W3"/>
                </a:endParaRPr>
              </a:p>
            </p:txBody>
          </p:sp>
          <p:sp>
            <p:nvSpPr>
              <p:cNvPr id="11" name="Oval 8"/>
              <p:cNvSpPr>
                <a:spLocks noChangeArrowheads="1"/>
              </p:cNvSpPr>
              <p:nvPr/>
            </p:nvSpPr>
            <p:spPr bwMode="auto">
              <a:xfrm>
                <a:off x="4635630" y="2059263"/>
                <a:ext cx="2913185" cy="2756379"/>
              </a:xfrm>
              <a:prstGeom prst="ellipse">
                <a:avLst/>
              </a:prstGeom>
              <a:noFill/>
              <a:ln w="19050">
                <a:solidFill>
                  <a:schemeClr val="bg2"/>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202" tIns="0" rIns="67202" bIns="33601" anchorCtr="1"/>
              <a:lstStyle/>
              <a:p>
                <a:pPr algn="ctr" defTabSz="671513"/>
                <a:endParaRPr lang="fr-FR" sz="750" b="1">
                  <a:solidFill>
                    <a:srgbClr val="000000"/>
                  </a:solidFill>
                  <a:ea typeface="ヒラギノ角ゴ Pro W3"/>
                  <a:cs typeface="ヒラギノ角ゴ Pro W3"/>
                </a:endParaRPr>
              </a:p>
            </p:txBody>
          </p:sp>
          <p:sp>
            <p:nvSpPr>
              <p:cNvPr id="12" name="Text Box 9"/>
              <p:cNvSpPr txBox="1">
                <a:spLocks noChangeArrowheads="1"/>
              </p:cNvSpPr>
              <p:nvPr/>
            </p:nvSpPr>
            <p:spPr bwMode="auto">
              <a:xfrm>
                <a:off x="5813471" y="829377"/>
                <a:ext cx="538611"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900" b="1">
                    <a:solidFill>
                      <a:srgbClr val="000000"/>
                    </a:solidFill>
                    <a:ea typeface="ヒラギノ角ゴ Pro W3"/>
                    <a:cs typeface="ヒラギノ角ゴ Pro W3"/>
                  </a:rPr>
                  <a:t>Phase I</a:t>
                </a:r>
              </a:p>
            </p:txBody>
          </p:sp>
          <p:sp>
            <p:nvSpPr>
              <p:cNvPr id="13" name="Text Box 10"/>
              <p:cNvSpPr txBox="1">
                <a:spLocks noChangeArrowheads="1"/>
              </p:cNvSpPr>
              <p:nvPr/>
            </p:nvSpPr>
            <p:spPr bwMode="auto">
              <a:xfrm>
                <a:off x="5793043" y="1273345"/>
                <a:ext cx="581357"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900" b="1">
                    <a:solidFill>
                      <a:srgbClr val="000000"/>
                    </a:solidFill>
                    <a:ea typeface="ヒラギノ角ゴ Pro W3"/>
                    <a:cs typeface="ヒラギノ角ゴ Pro W3"/>
                  </a:rPr>
                  <a:t>Phase II</a:t>
                </a:r>
              </a:p>
            </p:txBody>
          </p:sp>
          <p:sp>
            <p:nvSpPr>
              <p:cNvPr id="14" name="Text Box 11"/>
              <p:cNvSpPr txBox="1">
                <a:spLocks noChangeArrowheads="1"/>
              </p:cNvSpPr>
              <p:nvPr/>
            </p:nvSpPr>
            <p:spPr bwMode="auto">
              <a:xfrm>
                <a:off x="5770724" y="1707868"/>
                <a:ext cx="624104"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900" b="1">
                    <a:solidFill>
                      <a:srgbClr val="000000"/>
                    </a:solidFill>
                    <a:ea typeface="ヒラギノ角ゴ Pro W3"/>
                    <a:cs typeface="ヒラギノ角ゴ Pro W3"/>
                  </a:rPr>
                  <a:t>Phase III</a:t>
                </a:r>
              </a:p>
            </p:txBody>
          </p:sp>
          <p:sp>
            <p:nvSpPr>
              <p:cNvPr id="15" name="Text Box 12"/>
              <p:cNvSpPr txBox="1">
                <a:spLocks noChangeArrowheads="1"/>
              </p:cNvSpPr>
              <p:nvPr/>
            </p:nvSpPr>
            <p:spPr bwMode="auto">
              <a:xfrm>
                <a:off x="5745078" y="2144277"/>
                <a:ext cx="675399"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900" b="1">
                    <a:solidFill>
                      <a:srgbClr val="000000"/>
                    </a:solidFill>
                    <a:ea typeface="ヒラギノ角ゴ Pro W3"/>
                    <a:cs typeface="ヒラギノ角ゴ Pro W3"/>
                  </a:rPr>
                  <a:t>Marketed</a:t>
                </a:r>
              </a:p>
            </p:txBody>
          </p:sp>
          <p:sp>
            <p:nvSpPr>
              <p:cNvPr id="16" name="Rectangle 13"/>
              <p:cNvSpPr>
                <a:spLocks noChangeArrowheads="1"/>
              </p:cNvSpPr>
              <p:nvPr/>
            </p:nvSpPr>
            <p:spPr bwMode="auto">
              <a:xfrm>
                <a:off x="2117293" y="1815552"/>
                <a:ext cx="1396138" cy="366510"/>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lgn="ctr">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txBody>
              <a:bodyPr lIns="67202" tIns="33601" rIns="67202" bIns="33601" anchor="ctr"/>
              <a:lstStyle/>
              <a:p>
                <a:pPr algn="ctr" defTabSz="742950"/>
                <a:r>
                  <a:rPr lang="en-US" sz="1050" b="1">
                    <a:solidFill>
                      <a:srgbClr val="000000"/>
                    </a:solidFill>
                    <a:ea typeface="ヒラギノ角ゴ Pro W3"/>
                    <a:cs typeface="ヒラギノ角ゴ Pro W3"/>
                  </a:rPr>
                  <a:t>Interferons</a:t>
                </a:r>
              </a:p>
            </p:txBody>
          </p:sp>
          <p:sp>
            <p:nvSpPr>
              <p:cNvPr id="17" name="Rectangle 14"/>
              <p:cNvSpPr>
                <a:spLocks noChangeArrowheads="1"/>
              </p:cNvSpPr>
              <p:nvPr/>
            </p:nvSpPr>
            <p:spPr bwMode="auto">
              <a:xfrm>
                <a:off x="1195351" y="3791681"/>
                <a:ext cx="2219840" cy="476085"/>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txBody>
              <a:bodyPr lIns="67202" tIns="33601" rIns="67202" bIns="33601" anchor="ctr"/>
              <a:lstStyle/>
              <a:p>
                <a:pPr algn="ctr" defTabSz="742950"/>
                <a:r>
                  <a:rPr lang="en-US" sz="1050" b="1">
                    <a:solidFill>
                      <a:srgbClr val="000000"/>
                    </a:solidFill>
                    <a:ea typeface="ヒラギノ角ゴ Pro W3"/>
                    <a:cs typeface="ヒラギノ角ゴ Pro W3"/>
                  </a:rPr>
                  <a:t>Antiproliferative</a:t>
                </a:r>
              </a:p>
              <a:p>
                <a:pPr algn="ctr" defTabSz="742950"/>
                <a:r>
                  <a:rPr lang="en-US" sz="1050" b="1">
                    <a:solidFill>
                      <a:srgbClr val="000000"/>
                    </a:solidFill>
                    <a:ea typeface="ヒラギノ角ゴ Pro W3"/>
                    <a:cs typeface="ヒラギノ角ゴ Pro W3"/>
                  </a:rPr>
                  <a:t>agents</a:t>
                </a:r>
              </a:p>
            </p:txBody>
          </p:sp>
          <p:sp>
            <p:nvSpPr>
              <p:cNvPr id="18" name="Rectangle 15"/>
              <p:cNvSpPr>
                <a:spLocks noChangeArrowheads="1"/>
              </p:cNvSpPr>
              <p:nvPr/>
            </p:nvSpPr>
            <p:spPr bwMode="auto">
              <a:xfrm>
                <a:off x="4721541" y="6162659"/>
                <a:ext cx="3103101" cy="406183"/>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lgn="ctr">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txBody>
              <a:bodyPr lIns="67202" tIns="33601" rIns="67202" bIns="33601" anchor="ctr"/>
              <a:lstStyle/>
              <a:p>
                <a:pPr algn="ctr" defTabSz="742950"/>
                <a:r>
                  <a:rPr lang="en-US" sz="1050" b="1" dirty="0" err="1">
                    <a:solidFill>
                      <a:srgbClr val="000000"/>
                    </a:solidFill>
                    <a:ea typeface="ヒラギノ角ゴ Pro W3"/>
                    <a:cs typeface="ヒラギノ角ゴ Pro W3"/>
                  </a:rPr>
                  <a:t>Cytolytic</a:t>
                </a:r>
                <a:r>
                  <a:rPr lang="en-US" sz="1050" b="1" dirty="0">
                    <a:solidFill>
                      <a:srgbClr val="000000"/>
                    </a:solidFill>
                    <a:ea typeface="ヒラギノ角ゴ Pro W3"/>
                    <a:cs typeface="ヒラギノ角ゴ Pro W3"/>
                  </a:rPr>
                  <a:t> Monoclonal Antibodies</a:t>
                </a:r>
              </a:p>
            </p:txBody>
          </p:sp>
          <p:sp>
            <p:nvSpPr>
              <p:cNvPr id="19" name="Rectangle 16"/>
              <p:cNvSpPr>
                <a:spLocks noChangeArrowheads="1"/>
              </p:cNvSpPr>
              <p:nvPr/>
            </p:nvSpPr>
            <p:spPr bwMode="auto">
              <a:xfrm>
                <a:off x="8009786" y="5289837"/>
                <a:ext cx="2318078" cy="455303"/>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lgn="ctr">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txBody>
              <a:bodyPr lIns="67202" tIns="33601" rIns="67202" bIns="33601" anchor="ctr"/>
              <a:lstStyle/>
              <a:p>
                <a:pPr algn="ctr" defTabSz="742950"/>
                <a:r>
                  <a:rPr lang="en-US" sz="1050" b="1" dirty="0">
                    <a:solidFill>
                      <a:srgbClr val="000000"/>
                    </a:solidFill>
                    <a:ea typeface="ヒラギノ角ゴ Pro W3"/>
                    <a:cs typeface="ヒラギノ角ゴ Pro W3"/>
                  </a:rPr>
                  <a:t>Symptomatic Therapies</a:t>
                </a:r>
              </a:p>
            </p:txBody>
          </p:sp>
          <p:sp>
            <p:nvSpPr>
              <p:cNvPr id="20" name="Rectangle 17"/>
              <p:cNvSpPr>
                <a:spLocks noChangeArrowheads="1"/>
              </p:cNvSpPr>
              <p:nvPr/>
            </p:nvSpPr>
            <p:spPr bwMode="auto">
              <a:xfrm>
                <a:off x="2708621" y="5446643"/>
                <a:ext cx="1694634" cy="364621"/>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lgn="ctr">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txBody>
              <a:bodyPr lIns="67202" tIns="33601" rIns="67202" bIns="33601" anchor="ctr"/>
              <a:lstStyle/>
              <a:p>
                <a:pPr algn="ctr" defTabSz="742950"/>
                <a:r>
                  <a:rPr lang="en-US" sz="1050" b="1">
                    <a:solidFill>
                      <a:srgbClr val="000000"/>
                    </a:solidFill>
                    <a:ea typeface="ヒラギノ角ゴ Pro W3"/>
                    <a:cs typeface="ヒラギノ角ゴ Pro W3"/>
                  </a:rPr>
                  <a:t>Vaccine, tolerization</a:t>
                </a:r>
              </a:p>
            </p:txBody>
          </p:sp>
          <p:sp>
            <p:nvSpPr>
              <p:cNvPr id="21" name="Rectangle 18"/>
              <p:cNvSpPr>
                <a:spLocks noChangeArrowheads="1"/>
              </p:cNvSpPr>
              <p:nvPr/>
            </p:nvSpPr>
            <p:spPr bwMode="auto">
              <a:xfrm>
                <a:off x="7764187" y="748141"/>
                <a:ext cx="2025249" cy="540318"/>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lgn="ctr">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txBody>
              <a:bodyPr lIns="67202" tIns="33601" rIns="67202" bIns="33601" anchor="ctr"/>
              <a:lstStyle/>
              <a:p>
                <a:pPr algn="ctr" defTabSz="742950"/>
                <a:r>
                  <a:rPr lang="en-US" sz="1050" b="1">
                    <a:solidFill>
                      <a:srgbClr val="000000"/>
                    </a:solidFill>
                    <a:ea typeface="ヒラギノ角ゴ Pro W3"/>
                    <a:cs typeface="ヒラギノ角ゴ Pro W3"/>
                  </a:rPr>
                  <a:t>Lymphocyte trafficking </a:t>
                </a:r>
              </a:p>
            </p:txBody>
          </p:sp>
          <p:sp>
            <p:nvSpPr>
              <p:cNvPr id="22" name="Rectangle 19"/>
              <p:cNvSpPr>
                <a:spLocks noChangeArrowheads="1"/>
              </p:cNvSpPr>
              <p:nvPr/>
            </p:nvSpPr>
            <p:spPr bwMode="auto">
              <a:xfrm>
                <a:off x="9141431" y="3362828"/>
                <a:ext cx="1596396" cy="455303"/>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lgn="ctr">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txBody>
              <a:bodyPr lIns="67202" tIns="33601" rIns="67202" bIns="33601" anchor="ctr"/>
              <a:lstStyle/>
              <a:p>
                <a:pPr algn="ctr" defTabSz="742950"/>
                <a:r>
                  <a:rPr lang="en-US" sz="1050" b="1">
                    <a:solidFill>
                      <a:srgbClr val="000000"/>
                    </a:solidFill>
                    <a:ea typeface="ヒラギノ角ゴ Pro W3"/>
                    <a:cs typeface="ヒラギノ角ゴ Pro W3"/>
                  </a:rPr>
                  <a:t>Immune regulation</a:t>
                </a:r>
              </a:p>
            </p:txBody>
          </p:sp>
          <p:sp>
            <p:nvSpPr>
              <p:cNvPr id="23" name="Rectangle 20"/>
              <p:cNvSpPr>
                <a:spLocks noChangeArrowheads="1"/>
              </p:cNvSpPr>
              <p:nvPr/>
            </p:nvSpPr>
            <p:spPr bwMode="auto">
              <a:xfrm>
                <a:off x="3666457" y="725470"/>
                <a:ext cx="1027738" cy="270159"/>
              </a:xfrm>
              <a:prstGeom prst="rect">
                <a:avLst/>
              </a:prstGeom>
              <a:noFill/>
              <a:ln>
                <a:noFill/>
              </a:ln>
              <a:effectLst/>
              <a:extLst>
                <a:ext uri="{909E8E84-426E-40DD-AFC4-6F175D3DCCD1}">
                  <a14:hiddenFill xmlns:a14="http://schemas.microsoft.com/office/drawing/2010/main">
                    <a:solidFill>
                      <a:srgbClr val="008579"/>
                    </a:solidFill>
                  </a14:hiddenFill>
                </a:ext>
                <a:ext uri="{91240B29-F687-4F45-9708-019B960494DF}">
                  <a14:hiddenLine xmlns:a14="http://schemas.microsoft.com/office/drawing/2010/main" w="12700" algn="ctr">
                    <a:solidFill>
                      <a:srgbClr val="00FFFF"/>
                    </a:solidFill>
                    <a:miter lim="800000"/>
                    <a:headEnd/>
                    <a:tailEnd/>
                  </a14:hiddenLine>
                </a:ext>
                <a:ext uri="{AF507438-7753-43E0-B8FC-AC1667EBCBE1}">
                  <a14:hiddenEffects xmlns:a14="http://schemas.microsoft.com/office/drawing/2010/main">
                    <a:effectLst>
                      <a:outerShdw dist="45791" dir="2021404" algn="ctr" rotWithShape="0">
                        <a:schemeClr val="folHlink"/>
                      </a:outerShdw>
                    </a:effectLst>
                  </a14:hiddenEffects>
                </a:ext>
              </a:extLst>
            </p:spPr>
            <p:txBody>
              <a:bodyPr lIns="67202" tIns="33601" rIns="67202" bIns="33601" anchor="ctr"/>
              <a:lstStyle/>
              <a:p>
                <a:pPr algn="ctr" defTabSz="742950"/>
                <a:r>
                  <a:rPr lang="en-US" sz="1050" b="1">
                    <a:solidFill>
                      <a:srgbClr val="000000"/>
                    </a:solidFill>
                    <a:ea typeface="ヒラギノ角ゴ Pro W3"/>
                    <a:cs typeface="ヒラギノ角ゴ Pro W3"/>
                  </a:rPr>
                  <a:t>Other</a:t>
                </a:r>
              </a:p>
            </p:txBody>
          </p:sp>
          <p:sp>
            <p:nvSpPr>
              <p:cNvPr id="24" name="Oval 21"/>
              <p:cNvSpPr>
                <a:spLocks noChangeArrowheads="1"/>
              </p:cNvSpPr>
              <p:nvPr/>
            </p:nvSpPr>
            <p:spPr bwMode="auto">
              <a:xfrm>
                <a:off x="4543058" y="1505719"/>
                <a:ext cx="192701" cy="183255"/>
              </a:xfrm>
              <a:prstGeom prst="ellipse">
                <a:avLst/>
              </a:prstGeom>
              <a:solidFill>
                <a:srgbClr val="FFFF99"/>
              </a:solidFill>
              <a:ln w="9525">
                <a:solidFill>
                  <a:srgbClr val="3399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25" name="Text Box 22"/>
              <p:cNvSpPr txBox="1">
                <a:spLocks noChangeArrowheads="1"/>
              </p:cNvSpPr>
              <p:nvPr/>
            </p:nvSpPr>
            <p:spPr bwMode="auto">
              <a:xfrm>
                <a:off x="4371139" y="1523237"/>
                <a:ext cx="1154316"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Idebenone</a:t>
                </a:r>
                <a:endParaRPr lang="en-US" sz="1050" b="1" i="1">
                  <a:solidFill>
                    <a:srgbClr val="000099"/>
                  </a:solidFill>
                  <a:ea typeface="ヒラギノ角ゴ Pro W3"/>
                  <a:cs typeface="ヒラギノ角ゴ Pro W3"/>
                </a:endParaRPr>
              </a:p>
            </p:txBody>
          </p:sp>
          <p:sp>
            <p:nvSpPr>
              <p:cNvPr id="26" name="Oval 23"/>
              <p:cNvSpPr>
                <a:spLocks noChangeArrowheads="1"/>
              </p:cNvSpPr>
              <p:nvPr/>
            </p:nvSpPr>
            <p:spPr bwMode="auto">
              <a:xfrm>
                <a:off x="4473157" y="1151626"/>
                <a:ext cx="194590"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27" name="Text Box 24"/>
              <p:cNvSpPr txBox="1">
                <a:spLocks noChangeArrowheads="1"/>
              </p:cNvSpPr>
              <p:nvPr/>
            </p:nvSpPr>
            <p:spPr bwMode="auto">
              <a:xfrm>
                <a:off x="4519598" y="1163922"/>
                <a:ext cx="993732"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BIIB033</a:t>
                </a:r>
              </a:p>
            </p:txBody>
          </p:sp>
          <p:sp>
            <p:nvSpPr>
              <p:cNvPr id="28" name="Oval 25"/>
              <p:cNvSpPr>
                <a:spLocks noChangeArrowheads="1"/>
              </p:cNvSpPr>
              <p:nvPr/>
            </p:nvSpPr>
            <p:spPr bwMode="auto">
              <a:xfrm>
                <a:off x="6517298" y="2686485"/>
                <a:ext cx="194590" cy="183254"/>
              </a:xfrm>
              <a:prstGeom prst="ellipse">
                <a:avLst/>
              </a:prstGeom>
              <a:solidFill>
                <a:srgbClr val="FFFF99"/>
              </a:solidFill>
              <a:ln w="9525" algn="ctr">
                <a:solidFill>
                  <a:schemeClr val="tx1"/>
                </a:solidFill>
                <a:round/>
                <a:headEnd/>
                <a:tailEnd/>
              </a:ln>
            </p:spPr>
            <p:txBody>
              <a:bodyPr wrap="none" anchor="ctr"/>
              <a:lstStyle/>
              <a:p>
                <a:endParaRPr lang="en-CA" sz="1350">
                  <a:solidFill>
                    <a:srgbClr val="000000"/>
                  </a:solidFill>
                  <a:cs typeface="Arial" pitchFamily="34" charset="0"/>
                </a:endParaRPr>
              </a:p>
            </p:txBody>
          </p:sp>
          <p:sp>
            <p:nvSpPr>
              <p:cNvPr id="29" name="Text Box 26"/>
              <p:cNvSpPr txBox="1">
                <a:spLocks noChangeArrowheads="1"/>
              </p:cNvSpPr>
              <p:nvPr/>
            </p:nvSpPr>
            <p:spPr bwMode="auto">
              <a:xfrm>
                <a:off x="6598534" y="2703058"/>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Fingolimod</a:t>
                </a:r>
              </a:p>
            </p:txBody>
          </p:sp>
          <p:sp>
            <p:nvSpPr>
              <p:cNvPr id="30" name="Oval 27"/>
              <p:cNvSpPr>
                <a:spLocks noChangeArrowheads="1"/>
              </p:cNvSpPr>
              <p:nvPr/>
            </p:nvSpPr>
            <p:spPr bwMode="auto">
              <a:xfrm>
                <a:off x="6657101" y="1713534"/>
                <a:ext cx="192701" cy="18325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31" name="Text Box 28"/>
              <p:cNvSpPr txBox="1">
                <a:spLocks noChangeArrowheads="1"/>
              </p:cNvSpPr>
              <p:nvPr/>
            </p:nvSpPr>
            <p:spPr bwMode="auto">
              <a:xfrm>
                <a:off x="6692996" y="1738608"/>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Firategrast</a:t>
                </a:r>
              </a:p>
            </p:txBody>
          </p:sp>
          <p:sp>
            <p:nvSpPr>
              <p:cNvPr id="32" name="Oval 29"/>
              <p:cNvSpPr>
                <a:spLocks noChangeArrowheads="1"/>
              </p:cNvSpPr>
              <p:nvPr/>
            </p:nvSpPr>
            <p:spPr bwMode="auto">
              <a:xfrm>
                <a:off x="7153966" y="2204732"/>
                <a:ext cx="192701" cy="18325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33" name="Text Box 30"/>
              <p:cNvSpPr txBox="1">
                <a:spLocks noChangeArrowheads="1"/>
              </p:cNvSpPr>
              <p:nvPr/>
            </p:nvSpPr>
            <p:spPr bwMode="auto">
              <a:xfrm>
                <a:off x="7165302" y="2231697"/>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Siponimod</a:t>
                </a:r>
                <a:endParaRPr lang="en-US" sz="1050" b="1" i="1">
                  <a:solidFill>
                    <a:srgbClr val="000099"/>
                  </a:solidFill>
                  <a:ea typeface="ヒラギノ角ゴ Pro W3"/>
                  <a:cs typeface="ヒラギノ角ゴ Pro W3"/>
                </a:endParaRPr>
              </a:p>
            </p:txBody>
          </p:sp>
          <p:sp>
            <p:nvSpPr>
              <p:cNvPr id="34" name="Oval 31"/>
              <p:cNvSpPr>
                <a:spLocks noChangeArrowheads="1"/>
              </p:cNvSpPr>
              <p:nvPr/>
            </p:nvSpPr>
            <p:spPr bwMode="auto">
              <a:xfrm>
                <a:off x="6779900" y="2019588"/>
                <a:ext cx="192701" cy="183255"/>
              </a:xfrm>
              <a:prstGeom prst="ellipse">
                <a:avLst/>
              </a:prstGeom>
              <a:solidFill>
                <a:srgbClr val="FFFF99"/>
              </a:solidFill>
              <a:ln w="9525">
                <a:solidFill>
                  <a:schemeClr val="tx1"/>
                </a:solidFill>
                <a:round/>
                <a:headEnd/>
                <a:tailEnd/>
              </a:ln>
            </p:spPr>
            <p:txBody>
              <a:bodyPr wrap="none" anchor="ctr"/>
              <a:lstStyle/>
              <a:p>
                <a:endParaRPr lang="en-CA" sz="1350">
                  <a:solidFill>
                    <a:srgbClr val="000000"/>
                  </a:solidFill>
                  <a:cs typeface="Arial" pitchFamily="34" charset="0"/>
                </a:endParaRPr>
              </a:p>
            </p:txBody>
          </p:sp>
          <p:sp>
            <p:nvSpPr>
              <p:cNvPr id="35" name="Text Box 32"/>
              <p:cNvSpPr txBox="1">
                <a:spLocks noChangeArrowheads="1"/>
              </p:cNvSpPr>
              <p:nvPr/>
            </p:nvSpPr>
            <p:spPr bwMode="auto">
              <a:xfrm>
                <a:off x="6813906" y="2046553"/>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ONO-4641</a:t>
                </a:r>
                <a:endParaRPr lang="en-US" sz="1050" b="1" i="1">
                  <a:solidFill>
                    <a:srgbClr val="000099"/>
                  </a:solidFill>
                  <a:ea typeface="ヒラギノ角ゴ Pro W3"/>
                  <a:cs typeface="ヒラギノ角ゴ Pro W3"/>
                </a:endParaRPr>
              </a:p>
            </p:txBody>
          </p:sp>
          <p:sp>
            <p:nvSpPr>
              <p:cNvPr id="36" name="Oval 35"/>
              <p:cNvSpPr>
                <a:spLocks noChangeArrowheads="1"/>
              </p:cNvSpPr>
              <p:nvPr/>
            </p:nvSpPr>
            <p:spPr bwMode="auto">
              <a:xfrm>
                <a:off x="7206865" y="993740"/>
                <a:ext cx="192701" cy="18325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37" name="Text Box 36"/>
              <p:cNvSpPr txBox="1">
                <a:spLocks noChangeArrowheads="1"/>
              </p:cNvSpPr>
              <p:nvPr/>
            </p:nvSpPr>
            <p:spPr bwMode="auto">
              <a:xfrm>
                <a:off x="7308883" y="1009368"/>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CS-0777</a:t>
                </a:r>
                <a:endParaRPr lang="en-US" sz="1050" b="1" i="1">
                  <a:solidFill>
                    <a:srgbClr val="000099"/>
                  </a:solidFill>
                  <a:ea typeface="ヒラギノ角ゴ Pro W3"/>
                  <a:cs typeface="ヒラギノ角ゴ Pro W3"/>
                </a:endParaRPr>
              </a:p>
            </p:txBody>
          </p:sp>
          <p:sp>
            <p:nvSpPr>
              <p:cNvPr id="38" name="Oval 37"/>
              <p:cNvSpPr>
                <a:spLocks noChangeArrowheads="1"/>
              </p:cNvSpPr>
              <p:nvPr/>
            </p:nvSpPr>
            <p:spPr bwMode="auto">
              <a:xfrm>
                <a:off x="8227046" y="2000696"/>
                <a:ext cx="192701" cy="18325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39" name="Text Box 38"/>
              <p:cNvSpPr txBox="1">
                <a:spLocks noChangeArrowheads="1"/>
              </p:cNvSpPr>
              <p:nvPr/>
            </p:nvSpPr>
            <p:spPr bwMode="auto">
              <a:xfrm>
                <a:off x="8313951" y="2016325"/>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ELND-002</a:t>
                </a:r>
                <a:endParaRPr lang="en-US" sz="1050" b="1" i="1">
                  <a:solidFill>
                    <a:srgbClr val="000099"/>
                  </a:solidFill>
                  <a:ea typeface="ヒラギノ角ゴ Pro W3"/>
                  <a:cs typeface="ヒラギノ角ゴ Pro W3"/>
                </a:endParaRPr>
              </a:p>
            </p:txBody>
          </p:sp>
          <p:sp>
            <p:nvSpPr>
              <p:cNvPr id="40" name="Oval 39"/>
              <p:cNvSpPr>
                <a:spLocks noChangeArrowheads="1"/>
              </p:cNvSpPr>
              <p:nvPr/>
            </p:nvSpPr>
            <p:spPr bwMode="auto">
              <a:xfrm>
                <a:off x="6375606" y="2884853"/>
                <a:ext cx="192701"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41" name="Text Box 40"/>
              <p:cNvSpPr txBox="1">
                <a:spLocks noChangeArrowheads="1"/>
              </p:cNvSpPr>
              <p:nvPr/>
            </p:nvSpPr>
            <p:spPr bwMode="auto">
              <a:xfrm>
                <a:off x="6430394" y="2921264"/>
                <a:ext cx="1161873"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Natalizumab</a:t>
                </a:r>
              </a:p>
            </p:txBody>
          </p:sp>
          <p:sp>
            <p:nvSpPr>
              <p:cNvPr id="42" name="Oval 41"/>
              <p:cNvSpPr>
                <a:spLocks noChangeArrowheads="1"/>
              </p:cNvSpPr>
              <p:nvPr/>
            </p:nvSpPr>
            <p:spPr bwMode="auto">
              <a:xfrm>
                <a:off x="7426015" y="3249474"/>
                <a:ext cx="192701" cy="18325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43" name="Oval 42"/>
              <p:cNvSpPr>
                <a:spLocks noChangeArrowheads="1"/>
              </p:cNvSpPr>
              <p:nvPr/>
            </p:nvSpPr>
            <p:spPr bwMode="auto">
              <a:xfrm>
                <a:off x="6994327" y="3695603"/>
                <a:ext cx="194590"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44" name="Text Box 43"/>
              <p:cNvSpPr txBox="1">
                <a:spLocks noChangeArrowheads="1"/>
              </p:cNvSpPr>
              <p:nvPr/>
            </p:nvSpPr>
            <p:spPr bwMode="auto">
              <a:xfrm>
                <a:off x="7079342" y="3709342"/>
                <a:ext cx="950281"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Daclizumab</a:t>
                </a:r>
              </a:p>
            </p:txBody>
          </p:sp>
          <p:sp>
            <p:nvSpPr>
              <p:cNvPr id="45" name="Oval 44"/>
              <p:cNvSpPr>
                <a:spLocks noChangeArrowheads="1"/>
              </p:cNvSpPr>
              <p:nvPr/>
            </p:nvSpPr>
            <p:spPr bwMode="auto">
              <a:xfrm>
                <a:off x="4721541" y="3999353"/>
                <a:ext cx="194590" cy="183255"/>
              </a:xfrm>
              <a:prstGeom prst="ellipse">
                <a:avLst/>
              </a:prstGeom>
              <a:gradFill rotWithShape="1">
                <a:gsLst>
                  <a:gs pos="0">
                    <a:srgbClr val="9A9A52"/>
                  </a:gs>
                  <a:gs pos="25000">
                    <a:srgbClr val="FF0000"/>
                  </a:gs>
                  <a:gs pos="50000">
                    <a:srgbClr val="DDDD79"/>
                  </a:gs>
                  <a:gs pos="100000">
                    <a:srgbClr val="FFFF91"/>
                  </a:gs>
                </a:gsLst>
                <a:lin ang="5400000" scaled="1"/>
              </a:gradFill>
              <a:ln w="9525">
                <a:solidFill>
                  <a:schemeClr val="tx1"/>
                </a:solidFill>
                <a:round/>
                <a:headEnd/>
                <a:tailEnd/>
              </a:ln>
            </p:spPr>
            <p:txBody>
              <a:bodyPr wrap="none" anchor="ctr"/>
              <a:lstStyle/>
              <a:p>
                <a:endParaRPr lang="en-CA" sz="1350">
                  <a:solidFill>
                    <a:srgbClr val="000000"/>
                  </a:solidFill>
                  <a:cs typeface="Arial" pitchFamily="34" charset="0"/>
                </a:endParaRPr>
              </a:p>
            </p:txBody>
          </p:sp>
          <p:sp>
            <p:nvSpPr>
              <p:cNvPr id="46" name="Oval 45"/>
              <p:cNvSpPr>
                <a:spLocks noChangeArrowheads="1"/>
              </p:cNvSpPr>
              <p:nvPr/>
            </p:nvSpPr>
            <p:spPr bwMode="auto">
              <a:xfrm>
                <a:off x="6664672" y="3519633"/>
                <a:ext cx="192701" cy="18325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47" name="Text Box 46"/>
              <p:cNvSpPr txBox="1">
                <a:spLocks noChangeArrowheads="1"/>
              </p:cNvSpPr>
              <p:nvPr/>
            </p:nvSpPr>
            <p:spPr bwMode="auto">
              <a:xfrm>
                <a:off x="7482692" y="3254712"/>
                <a:ext cx="115620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Laquinimod</a:t>
                </a:r>
              </a:p>
            </p:txBody>
          </p:sp>
          <p:sp>
            <p:nvSpPr>
              <p:cNvPr id="48" name="Text Box 47"/>
              <p:cNvSpPr txBox="1">
                <a:spLocks noChangeArrowheads="1"/>
              </p:cNvSpPr>
              <p:nvPr/>
            </p:nvSpPr>
            <p:spPr bwMode="auto">
              <a:xfrm>
                <a:off x="6704346" y="3537152"/>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Dimethyl fumarate</a:t>
                </a:r>
              </a:p>
            </p:txBody>
          </p:sp>
          <p:sp>
            <p:nvSpPr>
              <p:cNvPr id="49" name="Oval 48"/>
              <p:cNvSpPr>
                <a:spLocks noChangeArrowheads="1"/>
              </p:cNvSpPr>
              <p:nvPr/>
            </p:nvSpPr>
            <p:spPr bwMode="auto">
              <a:xfrm>
                <a:off x="8574664" y="4067508"/>
                <a:ext cx="194591"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50" name="Text Box 49"/>
              <p:cNvSpPr txBox="1">
                <a:spLocks noChangeArrowheads="1"/>
              </p:cNvSpPr>
              <p:nvPr/>
            </p:nvSpPr>
            <p:spPr bwMode="auto">
              <a:xfrm>
                <a:off x="8603003" y="4081247"/>
                <a:ext cx="950280"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NI-0801</a:t>
                </a:r>
              </a:p>
            </p:txBody>
          </p:sp>
          <p:sp>
            <p:nvSpPr>
              <p:cNvPr id="51" name="Oval 50"/>
              <p:cNvSpPr>
                <a:spLocks noChangeArrowheads="1"/>
              </p:cNvSpPr>
              <p:nvPr/>
            </p:nvSpPr>
            <p:spPr bwMode="auto">
              <a:xfrm>
                <a:off x="8468867" y="2461667"/>
                <a:ext cx="192701" cy="183255"/>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52" name="Text Box 51"/>
              <p:cNvSpPr txBox="1">
                <a:spLocks noChangeArrowheads="1"/>
              </p:cNvSpPr>
              <p:nvPr/>
            </p:nvSpPr>
            <p:spPr bwMode="auto">
              <a:xfrm>
                <a:off x="8510430" y="2477296"/>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AZD5904</a:t>
                </a:r>
              </a:p>
            </p:txBody>
          </p:sp>
          <p:sp>
            <p:nvSpPr>
              <p:cNvPr id="53" name="Oval 52"/>
              <p:cNvSpPr>
                <a:spLocks noChangeArrowheads="1"/>
              </p:cNvSpPr>
              <p:nvPr/>
            </p:nvSpPr>
            <p:spPr bwMode="auto">
              <a:xfrm>
                <a:off x="8663458" y="2845180"/>
                <a:ext cx="192701" cy="18325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54" name="Text Box 53"/>
              <p:cNvSpPr txBox="1">
                <a:spLocks noChangeArrowheads="1"/>
              </p:cNvSpPr>
              <p:nvPr/>
            </p:nvSpPr>
            <p:spPr bwMode="auto">
              <a:xfrm>
                <a:off x="8716356" y="2860808"/>
                <a:ext cx="1154316"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GRC4039</a:t>
                </a:r>
              </a:p>
            </p:txBody>
          </p:sp>
          <p:sp>
            <p:nvSpPr>
              <p:cNvPr id="55" name="Oval 54"/>
              <p:cNvSpPr>
                <a:spLocks noChangeArrowheads="1"/>
              </p:cNvSpPr>
              <p:nvPr/>
            </p:nvSpPr>
            <p:spPr bwMode="auto">
              <a:xfrm>
                <a:off x="8663458" y="3136121"/>
                <a:ext cx="192701" cy="18325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56" name="Text Box 55"/>
              <p:cNvSpPr txBox="1">
                <a:spLocks noChangeArrowheads="1"/>
              </p:cNvSpPr>
              <p:nvPr/>
            </p:nvSpPr>
            <p:spPr bwMode="auto">
              <a:xfrm>
                <a:off x="8720134" y="3151749"/>
                <a:ext cx="1154316"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CCX-140</a:t>
                </a:r>
              </a:p>
            </p:txBody>
          </p:sp>
          <p:sp>
            <p:nvSpPr>
              <p:cNvPr id="57" name="Oval 56"/>
              <p:cNvSpPr>
                <a:spLocks noChangeArrowheads="1"/>
              </p:cNvSpPr>
              <p:nvPr/>
            </p:nvSpPr>
            <p:spPr bwMode="auto">
              <a:xfrm>
                <a:off x="8117471" y="3462956"/>
                <a:ext cx="194591"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58" name="Text Box 57"/>
              <p:cNvSpPr txBox="1">
                <a:spLocks noChangeArrowheads="1"/>
              </p:cNvSpPr>
              <p:nvPr/>
            </p:nvSpPr>
            <p:spPr bwMode="auto">
              <a:xfrm>
                <a:off x="8213822" y="3476696"/>
                <a:ext cx="950280"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AIN457</a:t>
                </a:r>
              </a:p>
            </p:txBody>
          </p:sp>
          <p:sp>
            <p:nvSpPr>
              <p:cNvPr id="59" name="Text Box 58"/>
              <p:cNvSpPr txBox="1">
                <a:spLocks noChangeArrowheads="1"/>
              </p:cNvSpPr>
              <p:nvPr/>
            </p:nvSpPr>
            <p:spPr bwMode="auto">
              <a:xfrm>
                <a:off x="4133991" y="4033874"/>
                <a:ext cx="976731"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err="1">
                    <a:solidFill>
                      <a:srgbClr val="000000"/>
                    </a:solidFill>
                    <a:ea typeface="ヒラギノ角ゴ Pro W3"/>
                    <a:cs typeface="ヒラギノ角ゴ Pro W3"/>
                  </a:rPr>
                  <a:t>Cladribine</a:t>
                </a:r>
                <a:r>
                  <a:rPr lang="en-US" sz="750" b="1" dirty="0">
                    <a:solidFill>
                      <a:srgbClr val="000000"/>
                    </a:solidFill>
                    <a:ea typeface="ヒラギノ角ゴ Pro W3"/>
                    <a:cs typeface="ヒラギノ角ゴ Pro W3"/>
                  </a:rPr>
                  <a:t> </a:t>
                </a:r>
              </a:p>
            </p:txBody>
          </p:sp>
          <p:sp>
            <p:nvSpPr>
              <p:cNvPr id="60" name="Oval 59"/>
              <p:cNvSpPr>
                <a:spLocks noChangeArrowheads="1"/>
              </p:cNvSpPr>
              <p:nvPr/>
            </p:nvSpPr>
            <p:spPr bwMode="auto">
              <a:xfrm>
                <a:off x="5249628" y="3462956"/>
                <a:ext cx="190812"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61" name="Oval 60"/>
              <p:cNvSpPr>
                <a:spLocks noChangeArrowheads="1"/>
              </p:cNvSpPr>
              <p:nvPr/>
            </p:nvSpPr>
            <p:spPr bwMode="auto">
              <a:xfrm>
                <a:off x="6145120" y="4500141"/>
                <a:ext cx="194591" cy="183254"/>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62" name="Oval 61"/>
              <p:cNvSpPr>
                <a:spLocks noChangeArrowheads="1"/>
              </p:cNvSpPr>
              <p:nvPr/>
            </p:nvSpPr>
            <p:spPr bwMode="auto">
              <a:xfrm>
                <a:off x="6929149" y="4218646"/>
                <a:ext cx="194590" cy="18136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63" name="Oval 62"/>
              <p:cNvSpPr>
                <a:spLocks noChangeArrowheads="1"/>
              </p:cNvSpPr>
              <p:nvPr/>
            </p:nvSpPr>
            <p:spPr bwMode="auto">
              <a:xfrm>
                <a:off x="7467578" y="4893100"/>
                <a:ext cx="194591" cy="18136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64" name="Text Box 63"/>
              <p:cNvSpPr txBox="1">
                <a:spLocks noChangeArrowheads="1"/>
              </p:cNvSpPr>
              <p:nvPr/>
            </p:nvSpPr>
            <p:spPr bwMode="auto">
              <a:xfrm>
                <a:off x="7497806" y="4921953"/>
                <a:ext cx="1065523"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err="1">
                    <a:solidFill>
                      <a:srgbClr val="000000"/>
                    </a:solidFill>
                    <a:ea typeface="ヒラギノ角ゴ Pro W3"/>
                    <a:cs typeface="ヒラギノ角ゴ Pro W3"/>
                  </a:rPr>
                  <a:t>Nerispirdine</a:t>
                </a:r>
                <a:r>
                  <a:rPr lang="en-US" sz="750" b="1" dirty="0">
                    <a:solidFill>
                      <a:srgbClr val="000000"/>
                    </a:solidFill>
                    <a:ea typeface="ヒラギノ角ゴ Pro W3"/>
                    <a:cs typeface="ヒラギノ角ゴ Pro W3"/>
                  </a:rPr>
                  <a:t> </a:t>
                </a:r>
              </a:p>
            </p:txBody>
          </p:sp>
          <p:sp>
            <p:nvSpPr>
              <p:cNvPr id="65" name="Oval 64"/>
              <p:cNvSpPr>
                <a:spLocks noChangeArrowheads="1"/>
              </p:cNvSpPr>
              <p:nvPr/>
            </p:nvSpPr>
            <p:spPr bwMode="auto">
              <a:xfrm>
                <a:off x="5985146" y="4309094"/>
                <a:ext cx="194591"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66" name="Oval 65"/>
              <p:cNvSpPr>
                <a:spLocks noChangeArrowheads="1"/>
              </p:cNvSpPr>
              <p:nvPr/>
            </p:nvSpPr>
            <p:spPr bwMode="auto">
              <a:xfrm>
                <a:off x="5973201" y="4964891"/>
                <a:ext cx="194590" cy="183254"/>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67" name="Text Box 66"/>
              <p:cNvSpPr txBox="1">
                <a:spLocks noChangeArrowheads="1"/>
              </p:cNvSpPr>
              <p:nvPr/>
            </p:nvSpPr>
            <p:spPr bwMode="auto">
              <a:xfrm>
                <a:off x="6012875" y="4993743"/>
                <a:ext cx="976731"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Ofatumumab</a:t>
                </a:r>
              </a:p>
            </p:txBody>
          </p:sp>
          <p:sp>
            <p:nvSpPr>
              <p:cNvPr id="68" name="Oval 67"/>
              <p:cNvSpPr>
                <a:spLocks noChangeArrowheads="1"/>
              </p:cNvSpPr>
              <p:nvPr/>
            </p:nvSpPr>
            <p:spPr bwMode="auto">
              <a:xfrm>
                <a:off x="5141943" y="5741362"/>
                <a:ext cx="194590"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69" name="Text Box 68"/>
              <p:cNvSpPr txBox="1">
                <a:spLocks noChangeArrowheads="1"/>
              </p:cNvSpPr>
              <p:nvPr/>
            </p:nvSpPr>
            <p:spPr bwMode="auto">
              <a:xfrm>
                <a:off x="5164614" y="5751322"/>
                <a:ext cx="976729"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Belimumab </a:t>
                </a:r>
              </a:p>
            </p:txBody>
          </p:sp>
          <p:sp>
            <p:nvSpPr>
              <p:cNvPr id="70" name="Oval 69"/>
              <p:cNvSpPr>
                <a:spLocks noChangeArrowheads="1"/>
              </p:cNvSpPr>
              <p:nvPr/>
            </p:nvSpPr>
            <p:spPr bwMode="auto">
              <a:xfrm>
                <a:off x="6744005" y="3993829"/>
                <a:ext cx="194590" cy="18136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71" name="Oval 70"/>
              <p:cNvSpPr>
                <a:spLocks noChangeArrowheads="1"/>
              </p:cNvSpPr>
              <p:nvPr/>
            </p:nvSpPr>
            <p:spPr bwMode="auto">
              <a:xfrm>
                <a:off x="5589688" y="3738783"/>
                <a:ext cx="194591"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72" name="Text Box 71"/>
              <p:cNvSpPr txBox="1">
                <a:spLocks noChangeArrowheads="1"/>
              </p:cNvSpPr>
              <p:nvPr/>
            </p:nvSpPr>
            <p:spPr bwMode="auto">
              <a:xfrm>
                <a:off x="6946152" y="4219161"/>
                <a:ext cx="1065523"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4-AP</a:t>
                </a:r>
              </a:p>
            </p:txBody>
          </p:sp>
          <p:sp>
            <p:nvSpPr>
              <p:cNvPr id="73" name="Text Box 72"/>
              <p:cNvSpPr txBox="1">
                <a:spLocks noChangeArrowheads="1"/>
              </p:cNvSpPr>
              <p:nvPr/>
            </p:nvSpPr>
            <p:spPr bwMode="auto">
              <a:xfrm>
                <a:off x="6062520" y="4327398"/>
                <a:ext cx="976729"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Ocrelizumab</a:t>
                </a:r>
              </a:p>
            </p:txBody>
          </p:sp>
          <p:sp>
            <p:nvSpPr>
              <p:cNvPr id="74" name="Text Box 73"/>
              <p:cNvSpPr txBox="1">
                <a:spLocks noChangeArrowheads="1"/>
              </p:cNvSpPr>
              <p:nvPr/>
            </p:nvSpPr>
            <p:spPr bwMode="auto">
              <a:xfrm>
                <a:off x="6759119" y="4007567"/>
                <a:ext cx="1065523"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THC:CBD</a:t>
                </a:r>
              </a:p>
            </p:txBody>
          </p:sp>
          <p:sp>
            <p:nvSpPr>
              <p:cNvPr id="75" name="Text Box 74"/>
              <p:cNvSpPr txBox="1">
                <a:spLocks noChangeArrowheads="1"/>
              </p:cNvSpPr>
              <p:nvPr/>
            </p:nvSpPr>
            <p:spPr bwMode="auto">
              <a:xfrm>
                <a:off x="6177238" y="4534661"/>
                <a:ext cx="115242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Alemtuzumab</a:t>
                </a:r>
              </a:p>
            </p:txBody>
          </p:sp>
          <p:sp>
            <p:nvSpPr>
              <p:cNvPr id="76" name="Text Box 75"/>
              <p:cNvSpPr txBox="1">
                <a:spLocks noChangeArrowheads="1"/>
              </p:cNvSpPr>
              <p:nvPr/>
            </p:nvSpPr>
            <p:spPr bwMode="auto">
              <a:xfrm>
                <a:off x="5627474" y="3750633"/>
                <a:ext cx="927611"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GA</a:t>
                </a:r>
              </a:p>
            </p:txBody>
          </p:sp>
          <p:sp>
            <p:nvSpPr>
              <p:cNvPr id="77" name="Oval 76"/>
              <p:cNvSpPr>
                <a:spLocks noChangeArrowheads="1"/>
              </p:cNvSpPr>
              <p:nvPr/>
            </p:nvSpPr>
            <p:spPr bwMode="auto">
              <a:xfrm>
                <a:off x="7282434" y="4434018"/>
                <a:ext cx="194591" cy="18136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78" name="Text Box 77"/>
              <p:cNvSpPr txBox="1">
                <a:spLocks noChangeArrowheads="1"/>
              </p:cNvSpPr>
              <p:nvPr/>
            </p:nvSpPr>
            <p:spPr bwMode="auto">
              <a:xfrm>
                <a:off x="7118072" y="4459091"/>
                <a:ext cx="1065523"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IPX-056 </a:t>
                </a:r>
              </a:p>
            </p:txBody>
          </p:sp>
          <p:sp>
            <p:nvSpPr>
              <p:cNvPr id="79" name="Oval 78"/>
              <p:cNvSpPr>
                <a:spLocks noChangeArrowheads="1"/>
              </p:cNvSpPr>
              <p:nvPr/>
            </p:nvSpPr>
            <p:spPr bwMode="auto">
              <a:xfrm>
                <a:off x="7648943" y="4621052"/>
                <a:ext cx="194591" cy="181366"/>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80" name="Text Box 79"/>
              <p:cNvSpPr txBox="1">
                <a:spLocks noChangeArrowheads="1"/>
              </p:cNvSpPr>
              <p:nvPr/>
            </p:nvSpPr>
            <p:spPr bwMode="auto">
              <a:xfrm>
                <a:off x="7679171" y="4649905"/>
                <a:ext cx="1065523"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RPI-78M </a:t>
                </a:r>
              </a:p>
            </p:txBody>
          </p:sp>
          <p:sp>
            <p:nvSpPr>
              <p:cNvPr id="81" name="Oval 80"/>
              <p:cNvSpPr>
                <a:spLocks noChangeArrowheads="1"/>
              </p:cNvSpPr>
              <p:nvPr/>
            </p:nvSpPr>
            <p:spPr bwMode="auto">
              <a:xfrm>
                <a:off x="6821463" y="5269055"/>
                <a:ext cx="194591"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82" name="Text Box 81"/>
              <p:cNvSpPr txBox="1">
                <a:spLocks noChangeArrowheads="1"/>
              </p:cNvSpPr>
              <p:nvPr/>
            </p:nvSpPr>
            <p:spPr bwMode="auto">
              <a:xfrm>
                <a:off x="6339711" y="5294130"/>
                <a:ext cx="976729"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LY-2127399</a:t>
                </a:r>
              </a:p>
            </p:txBody>
          </p:sp>
          <p:sp>
            <p:nvSpPr>
              <p:cNvPr id="83" name="Oval 83"/>
              <p:cNvSpPr>
                <a:spLocks noChangeArrowheads="1"/>
              </p:cNvSpPr>
              <p:nvPr/>
            </p:nvSpPr>
            <p:spPr bwMode="auto">
              <a:xfrm>
                <a:off x="5134386" y="3109672"/>
                <a:ext cx="194590" cy="183254"/>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84" name="Text Box 84"/>
              <p:cNvSpPr txBox="1">
                <a:spLocks noChangeArrowheads="1"/>
              </p:cNvSpPr>
              <p:nvPr/>
            </p:nvSpPr>
            <p:spPr bwMode="auto">
              <a:xfrm>
                <a:off x="4845334" y="3474808"/>
                <a:ext cx="1163763"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Mitoxantrone</a:t>
                </a:r>
              </a:p>
            </p:txBody>
          </p:sp>
          <p:sp>
            <p:nvSpPr>
              <p:cNvPr id="85" name="Oval 85"/>
              <p:cNvSpPr>
                <a:spLocks noChangeArrowheads="1"/>
              </p:cNvSpPr>
              <p:nvPr/>
            </p:nvSpPr>
            <p:spPr bwMode="auto">
              <a:xfrm>
                <a:off x="5189173" y="2947198"/>
                <a:ext cx="192701" cy="183254"/>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86" name="Text Box 86"/>
              <p:cNvSpPr txBox="1">
                <a:spLocks noChangeArrowheads="1"/>
              </p:cNvSpPr>
              <p:nvPr/>
            </p:nvSpPr>
            <p:spPr bwMode="auto">
              <a:xfrm>
                <a:off x="5170280" y="3129078"/>
                <a:ext cx="1169431"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IFN</a:t>
                </a:r>
                <a:r>
                  <a:rPr lang="en-US" sz="750" b="1" dirty="0">
                    <a:solidFill>
                      <a:srgbClr val="000000"/>
                    </a:solidFill>
                    <a:latin typeface="Symbol" pitchFamily="18" charset="2"/>
                    <a:ea typeface="ヒラギノ角ゴ Pro W3"/>
                    <a:cs typeface="ヒラギノ角ゴ Pro W3"/>
                  </a:rPr>
                  <a:t>b</a:t>
                </a:r>
                <a:r>
                  <a:rPr lang="en-US" sz="750" b="1" dirty="0">
                    <a:solidFill>
                      <a:srgbClr val="000000"/>
                    </a:solidFill>
                    <a:ea typeface="ヒラギノ角ゴ Pro W3"/>
                    <a:cs typeface="ヒラギノ角ゴ Pro W3"/>
                  </a:rPr>
                  <a:t>-1a </a:t>
                </a:r>
                <a:r>
                  <a:rPr lang="en-US" sz="750" b="1" dirty="0" err="1">
                    <a:solidFill>
                      <a:srgbClr val="000000"/>
                    </a:solidFill>
                    <a:ea typeface="ヒラギノ角ゴ Pro W3"/>
                    <a:cs typeface="ヒラギノ角ゴ Pro W3"/>
                  </a:rPr>
                  <a:t>sc</a:t>
                </a:r>
                <a:endParaRPr lang="en-US" sz="750" b="1" dirty="0">
                  <a:solidFill>
                    <a:srgbClr val="000000"/>
                  </a:solidFill>
                  <a:ea typeface="ヒラギノ角ゴ Pro W3"/>
                  <a:cs typeface="ヒラギノ角ゴ Pro W3"/>
                </a:endParaRPr>
              </a:p>
            </p:txBody>
          </p:sp>
          <p:sp>
            <p:nvSpPr>
              <p:cNvPr id="87" name="Oval 88"/>
              <p:cNvSpPr>
                <a:spLocks noChangeArrowheads="1"/>
              </p:cNvSpPr>
              <p:nvPr/>
            </p:nvSpPr>
            <p:spPr bwMode="auto">
              <a:xfrm>
                <a:off x="5082019" y="3695332"/>
                <a:ext cx="192701" cy="183254"/>
              </a:xfrm>
              <a:prstGeom prst="ellipse">
                <a:avLst/>
              </a:prstGeom>
              <a:solidFill>
                <a:srgbClr val="FFFF99"/>
              </a:solidFill>
              <a:ln w="9525">
                <a:solidFill>
                  <a:schemeClr val="tx1"/>
                </a:solidFill>
                <a:round/>
                <a:headEnd/>
                <a:tailEnd/>
              </a:ln>
            </p:spPr>
            <p:txBody>
              <a:bodyPr wrap="none" anchor="ctr"/>
              <a:lstStyle/>
              <a:p>
                <a:endParaRPr lang="en-CA" sz="1350">
                  <a:solidFill>
                    <a:srgbClr val="000000"/>
                  </a:solidFill>
                  <a:cs typeface="Arial" pitchFamily="34" charset="0"/>
                </a:endParaRPr>
              </a:p>
            </p:txBody>
          </p:sp>
          <p:sp>
            <p:nvSpPr>
              <p:cNvPr id="88" name="Oval 89"/>
              <p:cNvSpPr>
                <a:spLocks noChangeArrowheads="1"/>
              </p:cNvSpPr>
              <p:nvPr/>
            </p:nvSpPr>
            <p:spPr bwMode="auto">
              <a:xfrm>
                <a:off x="3462421" y="4335778"/>
                <a:ext cx="196479"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89" name="Text Box 90"/>
              <p:cNvSpPr txBox="1">
                <a:spLocks noChangeArrowheads="1"/>
              </p:cNvSpPr>
              <p:nvPr/>
            </p:nvSpPr>
            <p:spPr bwMode="auto">
              <a:xfrm>
                <a:off x="2816306" y="4341959"/>
                <a:ext cx="963505"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Pixantrone</a:t>
                </a:r>
              </a:p>
            </p:txBody>
          </p:sp>
          <p:sp>
            <p:nvSpPr>
              <p:cNvPr id="90" name="Oval 91"/>
              <p:cNvSpPr>
                <a:spLocks noChangeArrowheads="1"/>
              </p:cNvSpPr>
              <p:nvPr/>
            </p:nvSpPr>
            <p:spPr bwMode="auto">
              <a:xfrm>
                <a:off x="4673415" y="3291037"/>
                <a:ext cx="194590" cy="18325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91" name="Oval 92"/>
              <p:cNvSpPr>
                <a:spLocks noChangeArrowheads="1"/>
              </p:cNvSpPr>
              <p:nvPr/>
            </p:nvSpPr>
            <p:spPr bwMode="auto">
              <a:xfrm>
                <a:off x="5026190" y="2587168"/>
                <a:ext cx="192701" cy="185144"/>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92" name="Text Box 93"/>
              <p:cNvSpPr txBox="1">
                <a:spLocks noChangeArrowheads="1"/>
              </p:cNvSpPr>
              <p:nvPr/>
            </p:nvSpPr>
            <p:spPr bwMode="auto">
              <a:xfrm>
                <a:off x="5079470" y="2573296"/>
                <a:ext cx="1163763"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r>
                  <a:rPr lang="en-US" sz="750" b="1" dirty="0">
                    <a:solidFill>
                      <a:srgbClr val="000000"/>
                    </a:solidFill>
                    <a:ea typeface="ヒラギノ角ゴ Pro W3"/>
                    <a:cs typeface="ヒラギノ角ゴ Pro W3"/>
                  </a:rPr>
                  <a:t>Peg IFN</a:t>
                </a:r>
                <a:r>
                  <a:rPr lang="en-GB" sz="750" b="1" dirty="0">
                    <a:solidFill>
                      <a:srgbClr val="000000"/>
                    </a:solidFill>
                    <a:latin typeface="Symbol" pitchFamily="18" charset="2"/>
                    <a:ea typeface="ヒラギノ角ゴ Pro W3"/>
                    <a:cs typeface="ヒラギノ角ゴ Pro W3"/>
                  </a:rPr>
                  <a:t>b </a:t>
                </a:r>
                <a:r>
                  <a:rPr lang="en-GB" sz="750" b="1" dirty="0">
                    <a:solidFill>
                      <a:srgbClr val="000000"/>
                    </a:solidFill>
                    <a:latin typeface="+mn-lt"/>
                    <a:ea typeface="ヒラギノ角ゴ Pro W3"/>
                    <a:cs typeface="ヒラギノ角ゴ Pro W3"/>
                  </a:rPr>
                  <a:t>1a</a:t>
                </a:r>
                <a:endParaRPr lang="el-GR" sz="750" b="1" dirty="0">
                  <a:solidFill>
                    <a:srgbClr val="000000"/>
                  </a:solidFill>
                  <a:latin typeface="+mn-lt"/>
                  <a:ea typeface="ヒラギノ角ゴ Pro W3"/>
                  <a:cs typeface="ヒラギノ角ゴ Pro W3"/>
                </a:endParaRPr>
              </a:p>
            </p:txBody>
          </p:sp>
          <p:sp>
            <p:nvSpPr>
              <p:cNvPr id="93" name="Oval 94"/>
              <p:cNvSpPr>
                <a:spLocks noChangeArrowheads="1"/>
              </p:cNvSpPr>
              <p:nvPr/>
            </p:nvSpPr>
            <p:spPr bwMode="auto">
              <a:xfrm>
                <a:off x="3934727" y="4898767"/>
                <a:ext cx="194591"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94" name="Text Box 95"/>
              <p:cNvSpPr txBox="1">
                <a:spLocks noChangeArrowheads="1"/>
              </p:cNvSpPr>
              <p:nvPr/>
            </p:nvSpPr>
            <p:spPr bwMode="auto">
              <a:xfrm>
                <a:off x="3983847" y="4906839"/>
                <a:ext cx="993732"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ATX-MS-1467</a:t>
                </a:r>
              </a:p>
            </p:txBody>
          </p:sp>
          <p:sp>
            <p:nvSpPr>
              <p:cNvPr id="95" name="Oval 96"/>
              <p:cNvSpPr>
                <a:spLocks noChangeArrowheads="1"/>
              </p:cNvSpPr>
              <p:nvPr/>
            </p:nvSpPr>
            <p:spPr bwMode="auto">
              <a:xfrm>
                <a:off x="4293680" y="5110360"/>
                <a:ext cx="194591"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96" name="Text Box 97"/>
              <p:cNvSpPr txBox="1">
                <a:spLocks noChangeArrowheads="1"/>
              </p:cNvSpPr>
              <p:nvPr/>
            </p:nvSpPr>
            <p:spPr bwMode="auto">
              <a:xfrm>
                <a:off x="4322019" y="5127878"/>
                <a:ext cx="816145"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PI2301</a:t>
                </a:r>
              </a:p>
            </p:txBody>
          </p:sp>
          <p:sp>
            <p:nvSpPr>
              <p:cNvPr id="97" name="Oval 98"/>
              <p:cNvSpPr>
                <a:spLocks noChangeArrowheads="1"/>
              </p:cNvSpPr>
              <p:nvPr/>
            </p:nvSpPr>
            <p:spPr bwMode="auto">
              <a:xfrm>
                <a:off x="4261564" y="5367295"/>
                <a:ext cx="194590"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98" name="Text Box 99"/>
              <p:cNvSpPr txBox="1">
                <a:spLocks noChangeArrowheads="1"/>
              </p:cNvSpPr>
              <p:nvPr/>
            </p:nvSpPr>
            <p:spPr bwMode="auto">
              <a:xfrm>
                <a:off x="4305015" y="5379145"/>
                <a:ext cx="816145"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RTL1000</a:t>
                </a:r>
              </a:p>
            </p:txBody>
          </p:sp>
          <p:sp>
            <p:nvSpPr>
              <p:cNvPr id="99" name="Oval 100"/>
              <p:cNvSpPr>
                <a:spLocks noChangeArrowheads="1"/>
              </p:cNvSpPr>
              <p:nvPr/>
            </p:nvSpPr>
            <p:spPr bwMode="auto">
              <a:xfrm>
                <a:off x="5030478" y="4194087"/>
                <a:ext cx="192701" cy="192701"/>
              </a:xfrm>
              <a:prstGeom prst="ellipse">
                <a:avLst/>
              </a:prstGeom>
              <a:solidFill>
                <a:srgbClr val="E8000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100" name="Text Box 101"/>
              <p:cNvSpPr txBox="1">
                <a:spLocks noChangeArrowheads="1"/>
              </p:cNvSpPr>
              <p:nvPr/>
            </p:nvSpPr>
            <p:spPr bwMode="auto">
              <a:xfrm>
                <a:off x="5082278" y="4242711"/>
                <a:ext cx="1488709"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spcBef>
                    <a:spcPct val="50000"/>
                  </a:spcBef>
                </a:pPr>
                <a:r>
                  <a:rPr lang="en-US" sz="750" b="1" dirty="0">
                    <a:solidFill>
                      <a:srgbClr val="000000"/>
                    </a:solidFill>
                    <a:ea typeface="ヒラギノ角ゴ Pro W3"/>
                    <a:cs typeface="ヒラギノ角ゴ Pro W3"/>
                  </a:rPr>
                  <a:t>GA generics x2</a:t>
                </a:r>
              </a:p>
            </p:txBody>
          </p:sp>
          <p:sp>
            <p:nvSpPr>
              <p:cNvPr id="101" name="Text Box 102"/>
              <p:cNvSpPr txBox="1">
                <a:spLocks noChangeArrowheads="1"/>
              </p:cNvSpPr>
              <p:nvPr/>
            </p:nvSpPr>
            <p:spPr bwMode="auto">
              <a:xfrm>
                <a:off x="3885607" y="3310444"/>
                <a:ext cx="115620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Azathioprine</a:t>
                </a:r>
              </a:p>
            </p:txBody>
          </p:sp>
          <p:sp>
            <p:nvSpPr>
              <p:cNvPr id="102" name="Text Box 103"/>
              <p:cNvSpPr txBox="1">
                <a:spLocks noChangeArrowheads="1"/>
              </p:cNvSpPr>
              <p:nvPr/>
            </p:nvSpPr>
            <p:spPr bwMode="auto">
              <a:xfrm>
                <a:off x="4180858" y="3719459"/>
                <a:ext cx="1005068"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Teriflunomide</a:t>
                </a:r>
              </a:p>
            </p:txBody>
          </p:sp>
          <p:sp>
            <p:nvSpPr>
              <p:cNvPr id="103" name="Oval 104"/>
              <p:cNvSpPr>
                <a:spLocks noChangeArrowheads="1"/>
              </p:cNvSpPr>
              <p:nvPr/>
            </p:nvSpPr>
            <p:spPr bwMode="auto">
              <a:xfrm>
                <a:off x="5249167" y="4366972"/>
                <a:ext cx="192701" cy="192701"/>
              </a:xfrm>
              <a:prstGeom prst="ellipse">
                <a:avLst/>
              </a:prstGeom>
              <a:solidFill>
                <a:srgbClr val="E8000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104" name="Text Box 105"/>
              <p:cNvSpPr txBox="1">
                <a:spLocks noChangeArrowheads="1"/>
              </p:cNvSpPr>
              <p:nvPr/>
            </p:nvSpPr>
            <p:spPr bwMode="auto">
              <a:xfrm>
                <a:off x="5283174" y="4421605"/>
                <a:ext cx="1056077"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spcBef>
                    <a:spcPct val="50000"/>
                  </a:spcBef>
                </a:pPr>
                <a:r>
                  <a:rPr lang="en-US" sz="750" b="1" dirty="0">
                    <a:solidFill>
                      <a:srgbClr val="000000"/>
                    </a:solidFill>
                    <a:ea typeface="ヒラギノ角ゴ Pro W3"/>
                    <a:cs typeface="ヒラギノ角ゴ Pro W3"/>
                  </a:rPr>
                  <a:t>GA 40 </a:t>
                </a:r>
                <a:r>
                  <a:rPr lang="en-US" sz="750" b="1" dirty="0" err="1">
                    <a:solidFill>
                      <a:srgbClr val="000000"/>
                    </a:solidFill>
                    <a:ea typeface="ヒラギノ角ゴ Pro W3"/>
                    <a:cs typeface="ヒラギノ角ゴ Pro W3"/>
                  </a:rPr>
                  <a:t>tiw</a:t>
                </a:r>
                <a:endParaRPr lang="en-US" sz="750" b="1" dirty="0">
                  <a:solidFill>
                    <a:srgbClr val="000000"/>
                  </a:solidFill>
                  <a:ea typeface="ヒラギノ角ゴ Pro W3"/>
                  <a:cs typeface="ヒラギノ角ゴ Pro W3"/>
                </a:endParaRPr>
              </a:p>
            </p:txBody>
          </p:sp>
          <p:sp>
            <p:nvSpPr>
              <p:cNvPr id="105" name="Text Box 106"/>
              <p:cNvSpPr txBox="1">
                <a:spLocks noChangeArrowheads="1"/>
              </p:cNvSpPr>
              <p:nvPr/>
            </p:nvSpPr>
            <p:spPr bwMode="auto">
              <a:xfrm>
                <a:off x="5236404" y="2957160"/>
                <a:ext cx="940835"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IFN</a:t>
                </a:r>
                <a:r>
                  <a:rPr lang="en-US" sz="750" b="1" dirty="0">
                    <a:solidFill>
                      <a:srgbClr val="000000"/>
                    </a:solidFill>
                    <a:latin typeface="Symbol" pitchFamily="18" charset="2"/>
                    <a:ea typeface="ヒラギノ角ゴ Pro W3"/>
                    <a:cs typeface="ヒラギノ角ゴ Pro W3"/>
                  </a:rPr>
                  <a:t>b</a:t>
                </a:r>
                <a:r>
                  <a:rPr lang="en-US" sz="750" b="1" dirty="0">
                    <a:solidFill>
                      <a:srgbClr val="000000"/>
                    </a:solidFill>
                    <a:ea typeface="ヒラギノ角ゴ Pro W3"/>
                    <a:cs typeface="ヒラギノ角ゴ Pro W3"/>
                  </a:rPr>
                  <a:t>-1a </a:t>
                </a:r>
                <a:r>
                  <a:rPr lang="en-US" sz="750" b="1" dirty="0" err="1">
                    <a:solidFill>
                      <a:srgbClr val="000000"/>
                    </a:solidFill>
                    <a:ea typeface="ヒラギノ角ゴ Pro W3"/>
                    <a:cs typeface="ヒラギノ角ゴ Pro W3"/>
                  </a:rPr>
                  <a:t>im</a:t>
                </a:r>
                <a:endParaRPr lang="en-US" sz="750" b="1" dirty="0">
                  <a:solidFill>
                    <a:srgbClr val="000000"/>
                  </a:solidFill>
                  <a:ea typeface="ヒラギノ角ゴ Pro W3"/>
                  <a:cs typeface="ヒラギノ角ゴ Pro W3"/>
                </a:endParaRPr>
              </a:p>
            </p:txBody>
          </p:sp>
          <p:grpSp>
            <p:nvGrpSpPr>
              <p:cNvPr id="117" name="Group 116"/>
              <p:cNvGrpSpPr/>
              <p:nvPr/>
            </p:nvGrpSpPr>
            <p:grpSpPr>
              <a:xfrm>
                <a:off x="9492827" y="1474379"/>
                <a:ext cx="2399316" cy="502534"/>
                <a:chOff x="8816484" y="5939731"/>
                <a:chExt cx="2399316" cy="502534"/>
              </a:xfrm>
            </p:grpSpPr>
            <p:sp>
              <p:nvSpPr>
                <p:cNvPr id="106" name="Oval 108"/>
                <p:cNvSpPr>
                  <a:spLocks noChangeArrowheads="1"/>
                </p:cNvSpPr>
                <p:nvPr/>
              </p:nvSpPr>
              <p:spPr bwMode="auto">
                <a:xfrm>
                  <a:off x="8816484" y="5939731"/>
                  <a:ext cx="194591" cy="183254"/>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107" name="Text Box 109"/>
                <p:cNvSpPr txBox="1">
                  <a:spLocks noChangeArrowheads="1"/>
                </p:cNvSpPr>
                <p:nvPr/>
              </p:nvSpPr>
              <p:spPr bwMode="auto">
                <a:xfrm>
                  <a:off x="9073419" y="5954498"/>
                  <a:ext cx="2142381"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Aft>
                      <a:spcPct val="50000"/>
                    </a:spcAft>
                  </a:pPr>
                  <a:r>
                    <a:rPr lang="en-US" sz="900" b="1" dirty="0">
                      <a:solidFill>
                        <a:srgbClr val="000000"/>
                      </a:solidFill>
                      <a:ea typeface="ヒラギノ角ゴ Pro W3"/>
                      <a:cs typeface="ヒラギノ角ゴ Pro W3"/>
                    </a:rPr>
                    <a:t>= Oral administration</a:t>
                  </a:r>
                </a:p>
                <a:p>
                  <a:pPr>
                    <a:spcAft>
                      <a:spcPct val="50000"/>
                    </a:spcAft>
                  </a:pPr>
                  <a:r>
                    <a:rPr lang="en-US" sz="900" b="1" dirty="0">
                      <a:solidFill>
                        <a:srgbClr val="000000"/>
                      </a:solidFill>
                      <a:ea typeface="ヒラギノ角ゴ Pro W3"/>
                      <a:cs typeface="ヒラギノ角ゴ Pro W3"/>
                    </a:rPr>
                    <a:t>= Injectable</a:t>
                  </a:r>
                </a:p>
              </p:txBody>
            </p:sp>
            <p:sp>
              <p:nvSpPr>
                <p:cNvPr id="108" name="Oval 110"/>
                <p:cNvSpPr>
                  <a:spLocks noChangeArrowheads="1"/>
                </p:cNvSpPr>
                <p:nvPr/>
              </p:nvSpPr>
              <p:spPr bwMode="auto">
                <a:xfrm>
                  <a:off x="8816484" y="6249564"/>
                  <a:ext cx="192701" cy="192701"/>
                </a:xfrm>
                <a:prstGeom prst="ellipse">
                  <a:avLst/>
                </a:prstGeom>
                <a:solidFill>
                  <a:srgbClr val="E8000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grpSp>
          <p:sp>
            <p:nvSpPr>
              <p:cNvPr id="109" name="Oval 111"/>
              <p:cNvSpPr>
                <a:spLocks noChangeArrowheads="1"/>
              </p:cNvSpPr>
              <p:nvPr/>
            </p:nvSpPr>
            <p:spPr bwMode="auto">
              <a:xfrm>
                <a:off x="5203201" y="2712393"/>
                <a:ext cx="192701" cy="183254"/>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110" name="Text Box 112"/>
              <p:cNvSpPr txBox="1">
                <a:spLocks noChangeArrowheads="1"/>
              </p:cNvSpPr>
              <p:nvPr/>
            </p:nvSpPr>
            <p:spPr bwMode="auto">
              <a:xfrm>
                <a:off x="5279310" y="2805618"/>
                <a:ext cx="976731" cy="12311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80000"/>
                  </a:lnSpc>
                  <a:spcBef>
                    <a:spcPct val="50000"/>
                  </a:spcBef>
                </a:pPr>
                <a:r>
                  <a:rPr lang="fr-CH" sz="750" b="1" dirty="0">
                    <a:solidFill>
                      <a:srgbClr val="000000"/>
                    </a:solidFill>
                    <a:ea typeface="ヒラギノ角ゴ Pro W3"/>
                    <a:cs typeface="ヒラギノ角ゴ Pro W3"/>
                  </a:rPr>
                  <a:t>IFN</a:t>
                </a:r>
                <a:r>
                  <a:rPr lang="fr-CH" sz="750" b="1" dirty="0">
                    <a:solidFill>
                      <a:srgbClr val="000000"/>
                    </a:solidFill>
                    <a:latin typeface="Symbol" pitchFamily="18" charset="2"/>
                    <a:ea typeface="ヒラギノ角ゴ Pro W3"/>
                    <a:cs typeface="ヒラギノ角ゴ Pro W3"/>
                  </a:rPr>
                  <a:t>b</a:t>
                </a:r>
                <a:r>
                  <a:rPr lang="fr-CH" sz="750" b="1" dirty="0">
                    <a:solidFill>
                      <a:srgbClr val="000000"/>
                    </a:solidFill>
                    <a:ea typeface="ヒラギノ角ゴ Pro W3"/>
                    <a:cs typeface="ヒラギノ角ゴ Pro W3"/>
                  </a:rPr>
                  <a:t>-1b</a:t>
                </a:r>
                <a:endParaRPr lang="en-US" sz="750" b="1" dirty="0">
                  <a:solidFill>
                    <a:srgbClr val="000000"/>
                  </a:solidFill>
                  <a:ea typeface="ヒラギノ角ゴ Pro W3"/>
                  <a:cs typeface="ヒラギノ角ゴ Pro W3"/>
                </a:endParaRPr>
              </a:p>
            </p:txBody>
          </p:sp>
          <p:sp>
            <p:nvSpPr>
              <p:cNvPr id="111" name="Oval 25"/>
              <p:cNvSpPr>
                <a:spLocks noChangeArrowheads="1"/>
              </p:cNvSpPr>
              <p:nvPr/>
            </p:nvSpPr>
            <p:spPr bwMode="auto">
              <a:xfrm>
                <a:off x="7261653" y="2433329"/>
                <a:ext cx="194590" cy="183254"/>
              </a:xfrm>
              <a:prstGeom prst="ellipse">
                <a:avLst/>
              </a:prstGeom>
              <a:solidFill>
                <a:srgbClr val="FFFF99"/>
              </a:solidFill>
              <a:ln w="9525" algn="ctr">
                <a:solidFill>
                  <a:schemeClr val="tx1"/>
                </a:solidFill>
                <a:round/>
                <a:headEnd/>
                <a:tailEnd/>
              </a:ln>
            </p:spPr>
            <p:txBody>
              <a:bodyPr wrap="none" anchor="ctr"/>
              <a:lstStyle/>
              <a:p>
                <a:endParaRPr lang="en-CA" sz="1350">
                  <a:solidFill>
                    <a:srgbClr val="000000"/>
                  </a:solidFill>
                  <a:cs typeface="Arial" pitchFamily="34" charset="0"/>
                </a:endParaRPr>
              </a:p>
            </p:txBody>
          </p:sp>
          <p:sp>
            <p:nvSpPr>
              <p:cNvPr id="112" name="Text Box 26"/>
              <p:cNvSpPr txBox="1">
                <a:spLocks noChangeArrowheads="1"/>
              </p:cNvSpPr>
              <p:nvPr/>
            </p:nvSpPr>
            <p:spPr bwMode="auto">
              <a:xfrm>
                <a:off x="7342890" y="2449901"/>
                <a:ext cx="1154317"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a:solidFill>
                      <a:srgbClr val="000000"/>
                    </a:solidFill>
                    <a:ea typeface="ヒラギノ角ゴ Pro W3"/>
                    <a:cs typeface="ヒラギノ角ゴ Pro W3"/>
                  </a:rPr>
                  <a:t>Ponesimod</a:t>
                </a:r>
              </a:p>
            </p:txBody>
          </p:sp>
          <p:sp>
            <p:nvSpPr>
              <p:cNvPr id="113" name="Oval 42"/>
              <p:cNvSpPr>
                <a:spLocks noChangeArrowheads="1"/>
              </p:cNvSpPr>
              <p:nvPr/>
            </p:nvSpPr>
            <p:spPr bwMode="auto">
              <a:xfrm>
                <a:off x="7526149" y="3894241"/>
                <a:ext cx="194590" cy="183255"/>
              </a:xfrm>
              <a:prstGeom prst="ellipse">
                <a:avLst/>
              </a:prstGeom>
              <a:solidFill>
                <a:srgbClr val="E8000B"/>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1350">
                  <a:solidFill>
                    <a:srgbClr val="000000"/>
                  </a:solidFill>
                  <a:cs typeface="Arial" pitchFamily="34" charset="0"/>
                </a:endParaRPr>
              </a:p>
            </p:txBody>
          </p:sp>
          <p:sp>
            <p:nvSpPr>
              <p:cNvPr id="114" name="Text Box 43"/>
              <p:cNvSpPr txBox="1">
                <a:spLocks noChangeArrowheads="1"/>
              </p:cNvSpPr>
              <p:nvPr/>
            </p:nvSpPr>
            <p:spPr bwMode="auto">
              <a:xfrm>
                <a:off x="7611164" y="3920606"/>
                <a:ext cx="1098985" cy="15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defTabSz="895350">
                  <a:defRPr>
                    <a:solidFill>
                      <a:schemeClr val="tx1"/>
                    </a:solidFill>
                    <a:latin typeface="Arial" pitchFamily="34" charset="0"/>
                    <a:cs typeface="Arial" pitchFamily="34" charset="0"/>
                  </a:defRPr>
                </a:lvl1pPr>
                <a:lvl2pPr marL="742950" indent="-285750" defTabSz="895350">
                  <a:defRPr>
                    <a:solidFill>
                      <a:schemeClr val="tx1"/>
                    </a:solidFill>
                    <a:latin typeface="Arial" pitchFamily="34" charset="0"/>
                    <a:cs typeface="Arial" pitchFamily="34" charset="0"/>
                  </a:defRPr>
                </a:lvl2pPr>
                <a:lvl3pPr marL="1143000" indent="-228600" defTabSz="895350">
                  <a:defRPr>
                    <a:solidFill>
                      <a:schemeClr val="tx1"/>
                    </a:solidFill>
                    <a:latin typeface="Arial" pitchFamily="34" charset="0"/>
                    <a:cs typeface="Arial" pitchFamily="34" charset="0"/>
                  </a:defRPr>
                </a:lvl3pPr>
                <a:lvl4pPr marL="1600200" indent="-228600" defTabSz="895350">
                  <a:defRPr>
                    <a:solidFill>
                      <a:schemeClr val="tx1"/>
                    </a:solidFill>
                    <a:latin typeface="Arial" pitchFamily="34" charset="0"/>
                    <a:cs typeface="Arial" pitchFamily="34" charset="0"/>
                  </a:defRPr>
                </a:lvl4pPr>
                <a:lvl5pPr marL="2057400" indent="-228600" defTabSz="89535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750" b="1" dirty="0">
                    <a:solidFill>
                      <a:srgbClr val="000000"/>
                    </a:solidFill>
                    <a:ea typeface="ヒラギノ角ゴ Pro W3"/>
                    <a:cs typeface="ヒラギノ角ゴ Pro W3"/>
                  </a:rPr>
                  <a:t>Secukinumab</a:t>
                </a:r>
              </a:p>
            </p:txBody>
          </p:sp>
        </p:grpSp>
      </p:grpSp>
      <p:sp>
        <p:nvSpPr>
          <p:cNvPr id="116" name="Title 4"/>
          <p:cNvSpPr txBox="1">
            <a:spLocks/>
          </p:cNvSpPr>
          <p:nvPr/>
        </p:nvSpPr>
        <p:spPr>
          <a:xfrm>
            <a:off x="159808" y="198187"/>
            <a:ext cx="61722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tx2"/>
                </a:solidFill>
                <a:effectLst>
                  <a:outerShdw blurRad="38100" dist="38100" dir="2700000" algn="tl">
                    <a:srgbClr val="000000">
                      <a:alpha val="43137"/>
                    </a:srgbClr>
                  </a:outerShdw>
                </a:effectLst>
              </a:rPr>
              <a:t>Existing and Emerging MS Therapeutics</a:t>
            </a:r>
          </a:p>
        </p:txBody>
      </p:sp>
      <p:sp>
        <p:nvSpPr>
          <p:cNvPr id="115" name="Text Box 5"/>
          <p:cNvSpPr txBox="1">
            <a:spLocks noChangeArrowheads="1"/>
          </p:cNvSpPr>
          <p:nvPr/>
        </p:nvSpPr>
        <p:spPr bwMode="auto">
          <a:xfrm>
            <a:off x="103456" y="6437341"/>
            <a:ext cx="4800600" cy="307777"/>
          </a:xfrm>
          <a:prstGeom prst="rect">
            <a:avLst/>
          </a:prstGeom>
          <a:noFill/>
          <a:ln w="9525">
            <a:noFill/>
            <a:miter lim="800000"/>
            <a:headEnd/>
            <a:tailEnd/>
          </a:ln>
          <a:effectLst/>
        </p:spPr>
        <p:txBody>
          <a:bodyPr>
            <a:spAutoFit/>
          </a:bodyPr>
          <a:lstStyle/>
          <a:p>
            <a:pPr algn="l" rtl="0" fontAlgn="base">
              <a:spcBef>
                <a:spcPct val="0"/>
              </a:spcBef>
              <a:spcAft>
                <a:spcPct val="0"/>
              </a:spcAft>
              <a:defRPr/>
            </a:pPr>
            <a:r>
              <a:rPr lang="en-US" sz="1400" i="1" dirty="0">
                <a:latin typeface="Calibri" pitchFamily="34" charset="0"/>
              </a:rPr>
              <a:t>Adapted from Mark Freedman, 2017</a:t>
            </a:r>
          </a:p>
        </p:txBody>
      </p:sp>
      <p:sp>
        <p:nvSpPr>
          <p:cNvPr id="3" name="Down Arrow 2"/>
          <p:cNvSpPr/>
          <p:nvPr/>
        </p:nvSpPr>
        <p:spPr>
          <a:xfrm rot="2446167">
            <a:off x="4435328" y="3693001"/>
            <a:ext cx="736854" cy="630530"/>
          </a:xfrm>
          <a:prstGeom prst="downArrow">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8804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10822"/>
            <a:ext cx="2133600" cy="365125"/>
          </a:xfrm>
        </p:spPr>
        <p:txBody>
          <a:bodyPr/>
          <a:lstStyle/>
          <a:p>
            <a:fld id="{CEDD7458-2737-416E-A6FD-79B0DB1EAC30}" type="slidenum">
              <a:rPr lang="en-US" smtClean="0"/>
              <a:t>11</a:t>
            </a:fld>
            <a:endParaRPr lang="en-US" dirty="0"/>
          </a:p>
        </p:txBody>
      </p:sp>
      <p:grpSp>
        <p:nvGrpSpPr>
          <p:cNvPr id="11" name="Group 10"/>
          <p:cNvGrpSpPr>
            <a:grpSpLocks noChangeAspect="1"/>
          </p:cNvGrpSpPr>
          <p:nvPr/>
        </p:nvGrpSpPr>
        <p:grpSpPr>
          <a:xfrm>
            <a:off x="381000" y="1066800"/>
            <a:ext cx="8077201" cy="4846320"/>
            <a:chOff x="946786" y="1417322"/>
            <a:chExt cx="7250429" cy="435025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6" y="1417322"/>
              <a:ext cx="7250429" cy="4350257"/>
            </a:xfrm>
            <a:prstGeom prst="rect">
              <a:avLst/>
            </a:prstGeom>
          </p:spPr>
        </p:pic>
        <p:grpSp>
          <p:nvGrpSpPr>
            <p:cNvPr id="3" name="Group 2"/>
            <p:cNvGrpSpPr/>
            <p:nvPr/>
          </p:nvGrpSpPr>
          <p:grpSpPr>
            <a:xfrm>
              <a:off x="1491916" y="1740092"/>
              <a:ext cx="5676560" cy="3784776"/>
              <a:chOff x="1491916" y="1740092"/>
              <a:chExt cx="5676560" cy="3784776"/>
            </a:xfrm>
          </p:grpSpPr>
          <p:sp>
            <p:nvSpPr>
              <p:cNvPr id="5" name="TextBox 4"/>
              <p:cNvSpPr txBox="1"/>
              <p:nvPr/>
            </p:nvSpPr>
            <p:spPr>
              <a:xfrm>
                <a:off x="1491916" y="2000251"/>
                <a:ext cx="948991" cy="424732"/>
              </a:xfrm>
              <a:prstGeom prst="rect">
                <a:avLst/>
              </a:prstGeom>
              <a:noFill/>
            </p:spPr>
            <p:txBody>
              <a:bodyPr wrap="square" rtlCol="0">
                <a:spAutoFit/>
              </a:bodyPr>
              <a:lstStyle/>
              <a:p>
                <a:pPr>
                  <a:lnSpc>
                    <a:spcPct val="120000"/>
                  </a:lnSpc>
                </a:pPr>
                <a:r>
                  <a:rPr lang="en-US" sz="900" b="1" dirty="0">
                    <a:solidFill>
                      <a:srgbClr val="0066CC"/>
                    </a:solidFill>
                    <a:cs typeface="Century Gothic"/>
                  </a:rPr>
                  <a:t>Antigen presentation</a:t>
                </a:r>
                <a:r>
                  <a:rPr lang="en-US" sz="900" b="1" baseline="30000" dirty="0">
                    <a:solidFill>
                      <a:srgbClr val="0066CC"/>
                    </a:solidFill>
                    <a:cs typeface="Century Gothic"/>
                  </a:rPr>
                  <a:t>1,2</a:t>
                </a:r>
              </a:p>
            </p:txBody>
          </p:sp>
          <p:sp>
            <p:nvSpPr>
              <p:cNvPr id="6" name="TextBox 5"/>
              <p:cNvSpPr txBox="1"/>
              <p:nvPr/>
            </p:nvSpPr>
            <p:spPr>
              <a:xfrm>
                <a:off x="1672391" y="3250790"/>
                <a:ext cx="1870910" cy="258532"/>
              </a:xfrm>
              <a:prstGeom prst="rect">
                <a:avLst/>
              </a:prstGeom>
              <a:noFill/>
            </p:spPr>
            <p:txBody>
              <a:bodyPr wrap="square" rtlCol="0">
                <a:spAutoFit/>
              </a:bodyPr>
              <a:lstStyle/>
              <a:p>
                <a:pPr algn="ctr">
                  <a:lnSpc>
                    <a:spcPct val="120000"/>
                  </a:lnSpc>
                </a:pPr>
                <a:r>
                  <a:rPr lang="en-US" sz="900" b="1" dirty="0">
                    <a:solidFill>
                      <a:srgbClr val="0066CC"/>
                    </a:solidFill>
                    <a:cs typeface="Century Gothic"/>
                  </a:rPr>
                  <a:t>Autoantibody production</a:t>
                </a:r>
                <a:r>
                  <a:rPr lang="en-US" sz="900" b="1" baseline="30000" dirty="0">
                    <a:solidFill>
                      <a:srgbClr val="0066CC"/>
                    </a:solidFill>
                    <a:cs typeface="Century Gothic"/>
                  </a:rPr>
                  <a:t>4</a:t>
                </a:r>
              </a:p>
            </p:txBody>
          </p:sp>
          <p:sp>
            <p:nvSpPr>
              <p:cNvPr id="7" name="TextBox 6"/>
              <p:cNvSpPr txBox="1"/>
              <p:nvPr/>
            </p:nvSpPr>
            <p:spPr>
              <a:xfrm>
                <a:off x="3086253" y="5127836"/>
                <a:ext cx="2979116" cy="397032"/>
              </a:xfrm>
              <a:prstGeom prst="rect">
                <a:avLst/>
              </a:prstGeom>
              <a:noFill/>
            </p:spPr>
            <p:txBody>
              <a:bodyPr wrap="square" rtlCol="0">
                <a:spAutoFit/>
              </a:bodyPr>
              <a:lstStyle/>
              <a:p>
                <a:pPr algn="ctr">
                  <a:lnSpc>
                    <a:spcPct val="110000"/>
                  </a:lnSpc>
                </a:pPr>
                <a:r>
                  <a:rPr lang="en-US" sz="900" b="1" dirty="0">
                    <a:solidFill>
                      <a:srgbClr val="0066CC"/>
                    </a:solidFill>
                    <a:cs typeface="Century Gothic"/>
                  </a:rPr>
                  <a:t>Systemic lymph node </a:t>
                </a:r>
                <a:r>
                  <a:rPr lang="en-US" sz="900" b="1" dirty="0" err="1">
                    <a:solidFill>
                      <a:srgbClr val="0066CC"/>
                    </a:solidFill>
                    <a:cs typeface="Century Gothic"/>
                  </a:rPr>
                  <a:t>follicules</a:t>
                </a:r>
                <a:endParaRPr lang="en-US" sz="900" b="1" dirty="0">
                  <a:solidFill>
                    <a:srgbClr val="0066CC"/>
                  </a:solidFill>
                  <a:cs typeface="Century Gothic"/>
                </a:endParaRPr>
              </a:p>
              <a:p>
                <a:pPr algn="ctr">
                  <a:lnSpc>
                    <a:spcPct val="110000"/>
                  </a:lnSpc>
                </a:pPr>
                <a:r>
                  <a:rPr lang="en-US" sz="900" b="1" dirty="0">
                    <a:solidFill>
                      <a:srgbClr val="0066CC"/>
                    </a:solidFill>
                    <a:cs typeface="Century Gothic"/>
                  </a:rPr>
                  <a:t>and leptomeningeal lymphoid aggregates</a:t>
                </a:r>
                <a:r>
                  <a:rPr lang="en-US" sz="900" b="1" baseline="30000" dirty="0">
                    <a:solidFill>
                      <a:srgbClr val="0066CC"/>
                    </a:solidFill>
                    <a:cs typeface="Century Gothic"/>
                  </a:rPr>
                  <a:t>5,6</a:t>
                </a:r>
              </a:p>
            </p:txBody>
          </p:sp>
          <p:sp>
            <p:nvSpPr>
              <p:cNvPr id="8" name="TextBox 7"/>
              <p:cNvSpPr txBox="1"/>
              <p:nvPr/>
            </p:nvSpPr>
            <p:spPr>
              <a:xfrm>
                <a:off x="5606410" y="1740092"/>
                <a:ext cx="1562066" cy="258532"/>
              </a:xfrm>
              <a:prstGeom prst="rect">
                <a:avLst/>
              </a:prstGeom>
              <a:noFill/>
            </p:spPr>
            <p:txBody>
              <a:bodyPr wrap="square" rtlCol="0">
                <a:spAutoFit/>
              </a:bodyPr>
              <a:lstStyle/>
              <a:p>
                <a:pPr>
                  <a:lnSpc>
                    <a:spcPct val="120000"/>
                  </a:lnSpc>
                </a:pPr>
                <a:r>
                  <a:rPr lang="en-US" sz="900" b="1" dirty="0">
                    <a:solidFill>
                      <a:srgbClr val="0066CC"/>
                    </a:solidFill>
                    <a:cs typeface="Century Gothic"/>
                  </a:rPr>
                  <a:t>Cytokine production</a:t>
                </a:r>
                <a:r>
                  <a:rPr lang="en-US" sz="900" b="1" baseline="30000" dirty="0">
                    <a:solidFill>
                      <a:srgbClr val="0066CC"/>
                    </a:solidFill>
                    <a:cs typeface="Century Gothic"/>
                  </a:rPr>
                  <a:t>2,3</a:t>
                </a:r>
              </a:p>
            </p:txBody>
          </p:sp>
        </p:grpSp>
      </p:grpSp>
      <p:sp>
        <p:nvSpPr>
          <p:cNvPr id="9" name="TextBox 8"/>
          <p:cNvSpPr txBox="1"/>
          <p:nvPr/>
        </p:nvSpPr>
        <p:spPr>
          <a:xfrm>
            <a:off x="-228600" y="6219620"/>
            <a:ext cx="8991600" cy="685801"/>
          </a:xfrm>
          <a:prstGeom prst="rect">
            <a:avLst/>
          </a:prstGeom>
          <a:noFill/>
        </p:spPr>
        <p:txBody>
          <a:bodyPr wrap="square" lIns="342900" rIns="34290" bIns="171450" rtlCol="0" anchor="b">
            <a:noAutofit/>
          </a:bodyPr>
          <a:lstStyle/>
          <a:p>
            <a:pPr fontAlgn="base">
              <a:spcBef>
                <a:spcPct val="0"/>
              </a:spcBef>
              <a:spcAft>
                <a:spcPct val="0"/>
              </a:spcAft>
            </a:pPr>
            <a:r>
              <a:rPr lang="en-US" sz="1400" dirty="0">
                <a:solidFill>
                  <a:srgbClr val="1F1D21"/>
                </a:solidFill>
                <a:cs typeface="Arial" pitchFamily="34" charset="0"/>
              </a:rPr>
              <a:t>Crawford A, </a:t>
            </a:r>
            <a:r>
              <a:rPr lang="en-US" sz="1400" i="1" dirty="0">
                <a:solidFill>
                  <a:srgbClr val="1F1D21"/>
                </a:solidFill>
                <a:cs typeface="Arial" pitchFamily="34" charset="0"/>
              </a:rPr>
              <a:t>et al J </a:t>
            </a:r>
            <a:r>
              <a:rPr lang="en-US" sz="1400" i="1" dirty="0" err="1">
                <a:solidFill>
                  <a:srgbClr val="1F1D21"/>
                </a:solidFill>
                <a:cs typeface="Arial" pitchFamily="34" charset="0"/>
              </a:rPr>
              <a:t>Immunol</a:t>
            </a:r>
            <a:r>
              <a:rPr lang="en-US" sz="1400" i="1" dirty="0">
                <a:solidFill>
                  <a:srgbClr val="1F1D21"/>
                </a:solidFill>
                <a:cs typeface="Arial" pitchFamily="34" charset="0"/>
              </a:rPr>
              <a:t> </a:t>
            </a:r>
            <a:r>
              <a:rPr lang="en-US" sz="1400" b="1" dirty="0">
                <a:solidFill>
                  <a:srgbClr val="1F1D21"/>
                </a:solidFill>
                <a:cs typeface="Arial" pitchFamily="34" charset="0"/>
              </a:rPr>
              <a:t>176</a:t>
            </a:r>
            <a:r>
              <a:rPr lang="en-US" sz="1400" dirty="0">
                <a:solidFill>
                  <a:srgbClr val="1F1D21"/>
                </a:solidFill>
                <a:cs typeface="Arial" pitchFamily="34" charset="0"/>
              </a:rPr>
              <a:t>:3498–506, 2006; </a:t>
            </a:r>
            <a:r>
              <a:rPr lang="en-US" sz="1400" i="1" dirty="0">
                <a:solidFill>
                  <a:srgbClr val="1F1D21"/>
                </a:solidFill>
                <a:cs typeface="Arial" pitchFamily="34" charset="0"/>
              </a:rPr>
              <a:t>Bar-Or A, et al Ann </a:t>
            </a:r>
            <a:r>
              <a:rPr lang="en-US" sz="1400" i="1" dirty="0" err="1">
                <a:solidFill>
                  <a:srgbClr val="1F1D21"/>
                </a:solidFill>
                <a:cs typeface="Arial" pitchFamily="34" charset="0"/>
              </a:rPr>
              <a:t>Neurol</a:t>
            </a:r>
            <a:r>
              <a:rPr lang="en-US" sz="1400" i="1" dirty="0">
                <a:solidFill>
                  <a:srgbClr val="1F1D21"/>
                </a:solidFill>
                <a:cs typeface="Arial" pitchFamily="34" charset="0"/>
              </a:rPr>
              <a:t> </a:t>
            </a:r>
            <a:r>
              <a:rPr lang="en-US" sz="1400" b="1" i="1" dirty="0">
                <a:solidFill>
                  <a:srgbClr val="1F1D21"/>
                </a:solidFill>
                <a:cs typeface="Arial" pitchFamily="34" charset="0"/>
              </a:rPr>
              <a:t>67</a:t>
            </a:r>
            <a:r>
              <a:rPr lang="en-US" sz="1400" i="1" dirty="0">
                <a:solidFill>
                  <a:srgbClr val="1F1D21"/>
                </a:solidFill>
                <a:cs typeface="Arial" pitchFamily="34" charset="0"/>
              </a:rPr>
              <a:t>:452</a:t>
            </a:r>
            <a:r>
              <a:rPr lang="en-GB" sz="1400" i="1" dirty="0">
                <a:solidFill>
                  <a:srgbClr val="1F1D21"/>
                </a:solidFill>
                <a:cs typeface="Arial" charset="0"/>
              </a:rPr>
              <a:t>–</a:t>
            </a:r>
            <a:r>
              <a:rPr lang="en-US" sz="1400" i="1" dirty="0">
                <a:solidFill>
                  <a:srgbClr val="1F1D21"/>
                </a:solidFill>
                <a:cs typeface="Arial" pitchFamily="34" charset="0"/>
              </a:rPr>
              <a:t>61, 2010</a:t>
            </a:r>
            <a:r>
              <a:rPr lang="en-US" sz="1400" dirty="0">
                <a:solidFill>
                  <a:srgbClr val="1F1D21"/>
                </a:solidFill>
                <a:cs typeface="Arial" pitchFamily="34" charset="0"/>
              </a:rPr>
              <a:t>; </a:t>
            </a:r>
            <a:r>
              <a:rPr lang="en-US" sz="1400" i="1" dirty="0">
                <a:solidFill>
                  <a:srgbClr val="1F1D21"/>
                </a:solidFill>
                <a:cs typeface="Arial" pitchFamily="34" charset="0"/>
              </a:rPr>
              <a:t>Lisak RP, et a. J </a:t>
            </a:r>
            <a:r>
              <a:rPr lang="en-US" sz="1400" i="1" dirty="0" err="1">
                <a:solidFill>
                  <a:srgbClr val="1F1D21"/>
                </a:solidFill>
                <a:cs typeface="Arial" pitchFamily="34" charset="0"/>
              </a:rPr>
              <a:t>Neuroimmunol</a:t>
            </a:r>
            <a:r>
              <a:rPr lang="en-US" sz="1400" i="1" dirty="0">
                <a:solidFill>
                  <a:srgbClr val="1F1D21"/>
                </a:solidFill>
                <a:cs typeface="Arial" pitchFamily="34" charset="0"/>
              </a:rPr>
              <a:t> </a:t>
            </a:r>
            <a:r>
              <a:rPr lang="en-US" sz="1400" b="1" i="1" dirty="0">
                <a:solidFill>
                  <a:srgbClr val="1F1D21"/>
                </a:solidFill>
                <a:cs typeface="Arial" pitchFamily="34" charset="0"/>
              </a:rPr>
              <a:t>246</a:t>
            </a:r>
            <a:r>
              <a:rPr lang="en-US" sz="1400" i="1" dirty="0">
                <a:solidFill>
                  <a:srgbClr val="1F1D21"/>
                </a:solidFill>
                <a:cs typeface="Arial" pitchFamily="34" charset="0"/>
              </a:rPr>
              <a:t>:85</a:t>
            </a:r>
            <a:r>
              <a:rPr lang="en-GB" sz="1400" i="1" dirty="0">
                <a:solidFill>
                  <a:srgbClr val="1F1D21"/>
                </a:solidFill>
                <a:cs typeface="Arial" charset="0"/>
              </a:rPr>
              <a:t>–</a:t>
            </a:r>
            <a:r>
              <a:rPr lang="en-US" sz="1400" i="1" dirty="0">
                <a:solidFill>
                  <a:srgbClr val="1F1D21"/>
                </a:solidFill>
                <a:cs typeface="Arial" pitchFamily="34" charset="0"/>
              </a:rPr>
              <a:t>95, 2012;</a:t>
            </a:r>
            <a:r>
              <a:rPr lang="en-US" sz="1400" dirty="0">
                <a:solidFill>
                  <a:srgbClr val="1F1D21"/>
                </a:solidFill>
                <a:cs typeface="Arial" pitchFamily="34" charset="0"/>
              </a:rPr>
              <a:t> </a:t>
            </a:r>
            <a:r>
              <a:rPr lang="en-US" sz="1400" dirty="0" smtClean="0">
                <a:solidFill>
                  <a:srgbClr val="1F1D21"/>
                </a:solidFill>
                <a:cs typeface="Arial" pitchFamily="34" charset="0"/>
              </a:rPr>
              <a:t>Weber </a:t>
            </a:r>
            <a:r>
              <a:rPr lang="en-US" sz="1400" dirty="0">
                <a:solidFill>
                  <a:srgbClr val="1F1D21"/>
                </a:solidFill>
                <a:cs typeface="Arial" pitchFamily="34" charset="0"/>
              </a:rPr>
              <a:t>MS, </a:t>
            </a:r>
            <a:r>
              <a:rPr lang="en-US" sz="1400" i="1" dirty="0">
                <a:solidFill>
                  <a:srgbClr val="1F1D21"/>
                </a:solidFill>
                <a:cs typeface="Arial" pitchFamily="34" charset="0"/>
              </a:rPr>
              <a:t>et al </a:t>
            </a:r>
            <a:r>
              <a:rPr lang="en-US" sz="1400" i="1" dirty="0" err="1">
                <a:solidFill>
                  <a:srgbClr val="1F1D21"/>
                </a:solidFill>
                <a:cs typeface="Arial" pitchFamily="34" charset="0"/>
              </a:rPr>
              <a:t>Biochim</a:t>
            </a:r>
            <a:r>
              <a:rPr lang="en-US" sz="1400" i="1" dirty="0">
                <a:solidFill>
                  <a:srgbClr val="1F1D21"/>
                </a:solidFill>
                <a:cs typeface="Arial" pitchFamily="34" charset="0"/>
              </a:rPr>
              <a:t> </a:t>
            </a:r>
            <a:r>
              <a:rPr lang="en-US" sz="1400" i="1" dirty="0" err="1">
                <a:solidFill>
                  <a:srgbClr val="1F1D21"/>
                </a:solidFill>
                <a:cs typeface="Arial" pitchFamily="34" charset="0"/>
              </a:rPr>
              <a:t>Biophys</a:t>
            </a:r>
            <a:r>
              <a:rPr lang="en-US" sz="1400" i="1" dirty="0">
                <a:solidFill>
                  <a:srgbClr val="1F1D21"/>
                </a:solidFill>
                <a:cs typeface="Arial" pitchFamily="34" charset="0"/>
              </a:rPr>
              <a:t> </a:t>
            </a:r>
            <a:r>
              <a:rPr lang="en-US" sz="1400" i="1" dirty="0" err="1">
                <a:solidFill>
                  <a:srgbClr val="1F1D21"/>
                </a:solidFill>
                <a:cs typeface="Arial" pitchFamily="34" charset="0"/>
              </a:rPr>
              <a:t>Acta</a:t>
            </a:r>
            <a:r>
              <a:rPr lang="en-US" sz="1400" i="1" dirty="0">
                <a:solidFill>
                  <a:srgbClr val="1F1D21"/>
                </a:solidFill>
                <a:cs typeface="Arial" pitchFamily="34" charset="0"/>
              </a:rPr>
              <a:t> </a:t>
            </a:r>
            <a:r>
              <a:rPr lang="en-US" sz="1400" b="1" dirty="0">
                <a:solidFill>
                  <a:srgbClr val="1F1D21"/>
                </a:solidFill>
                <a:cs typeface="Arial" pitchFamily="34" charset="0"/>
              </a:rPr>
              <a:t>1812</a:t>
            </a:r>
            <a:r>
              <a:rPr lang="en-US" sz="1400" dirty="0">
                <a:solidFill>
                  <a:srgbClr val="1F1D21"/>
                </a:solidFill>
                <a:cs typeface="Arial" pitchFamily="34" charset="0"/>
              </a:rPr>
              <a:t>:239–45, 2011; </a:t>
            </a:r>
            <a:r>
              <a:rPr lang="en-US" sz="1400" i="1" dirty="0" err="1">
                <a:solidFill>
                  <a:srgbClr val="1F1D21"/>
                </a:solidFill>
                <a:cs typeface="Arial" pitchFamily="34" charset="0"/>
              </a:rPr>
              <a:t>Serafini</a:t>
            </a:r>
            <a:r>
              <a:rPr lang="en-US" sz="1400" i="1" dirty="0">
                <a:solidFill>
                  <a:srgbClr val="1F1D21"/>
                </a:solidFill>
                <a:cs typeface="Arial" pitchFamily="34" charset="0"/>
              </a:rPr>
              <a:t> B, et al Brain </a:t>
            </a:r>
            <a:r>
              <a:rPr lang="en-US" sz="1400" i="1" dirty="0" err="1">
                <a:solidFill>
                  <a:srgbClr val="1F1D21"/>
                </a:solidFill>
                <a:cs typeface="Arial" pitchFamily="34" charset="0"/>
              </a:rPr>
              <a:t>Pathol</a:t>
            </a:r>
            <a:r>
              <a:rPr lang="en-US" sz="1400" i="1" dirty="0">
                <a:solidFill>
                  <a:srgbClr val="1F1D21"/>
                </a:solidFill>
                <a:cs typeface="Arial" pitchFamily="34" charset="0"/>
              </a:rPr>
              <a:t> </a:t>
            </a:r>
            <a:r>
              <a:rPr lang="en-US" sz="1400" b="1" i="1" dirty="0">
                <a:solidFill>
                  <a:srgbClr val="1F1D21"/>
                </a:solidFill>
                <a:cs typeface="Arial" pitchFamily="34" charset="0"/>
              </a:rPr>
              <a:t>14</a:t>
            </a:r>
            <a:r>
              <a:rPr lang="en-US" sz="1400" i="1" dirty="0">
                <a:solidFill>
                  <a:srgbClr val="1F1D21"/>
                </a:solidFill>
                <a:cs typeface="Arial" pitchFamily="34" charset="0"/>
              </a:rPr>
              <a:t>:164–74, 2014; Magliozzi R, et al Ann </a:t>
            </a:r>
            <a:r>
              <a:rPr lang="en-US" sz="1400" i="1" dirty="0" err="1">
                <a:solidFill>
                  <a:srgbClr val="1F1D21"/>
                </a:solidFill>
                <a:cs typeface="Arial" pitchFamily="34" charset="0"/>
              </a:rPr>
              <a:t>Neurol</a:t>
            </a:r>
            <a:r>
              <a:rPr lang="en-US" sz="1400" i="1" dirty="0">
                <a:solidFill>
                  <a:srgbClr val="1F1D21"/>
                </a:solidFill>
                <a:cs typeface="Arial" pitchFamily="34" charset="0"/>
              </a:rPr>
              <a:t> </a:t>
            </a:r>
            <a:r>
              <a:rPr lang="en-US" sz="1400" b="1" i="1" dirty="0">
                <a:solidFill>
                  <a:srgbClr val="1F1D21"/>
                </a:solidFill>
                <a:cs typeface="Arial" pitchFamily="34" charset="0"/>
              </a:rPr>
              <a:t>68</a:t>
            </a:r>
            <a:r>
              <a:rPr lang="en-US" sz="1400" i="1" dirty="0">
                <a:solidFill>
                  <a:srgbClr val="1F1D21"/>
                </a:solidFill>
                <a:cs typeface="Arial" pitchFamily="34" charset="0"/>
              </a:rPr>
              <a:t>:477–93, 2010</a:t>
            </a:r>
            <a:endParaRPr lang="en-US" sz="1400" dirty="0">
              <a:solidFill>
                <a:srgbClr val="1F1D21"/>
              </a:solidFill>
              <a:cs typeface="Arial" pitchFamily="34" charset="0"/>
            </a:endParaRPr>
          </a:p>
        </p:txBody>
      </p:sp>
      <p:sp>
        <p:nvSpPr>
          <p:cNvPr id="10" name="Title 4"/>
          <p:cNvSpPr txBox="1">
            <a:spLocks/>
          </p:cNvSpPr>
          <p:nvPr/>
        </p:nvSpPr>
        <p:spPr>
          <a:xfrm>
            <a:off x="152400" y="245035"/>
            <a:ext cx="61722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tx2"/>
                </a:solidFill>
                <a:effectLst>
                  <a:outerShdw blurRad="38100" dist="38100" dir="2700000" algn="tl">
                    <a:srgbClr val="000000">
                      <a:alpha val="43137"/>
                    </a:srgbClr>
                  </a:outerShdw>
                </a:effectLst>
              </a:rPr>
              <a:t>T and B-cell interactions relevant to MS</a:t>
            </a:r>
          </a:p>
        </p:txBody>
      </p:sp>
    </p:spTree>
    <p:extLst>
      <p:ext uri="{BB962C8B-B14F-4D97-AF65-F5344CB8AC3E}">
        <p14:creationId xmlns:p14="http://schemas.microsoft.com/office/powerpoint/2010/main" val="1217348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49413" y="6450513"/>
            <a:ext cx="2133600" cy="365125"/>
          </a:xfrm>
        </p:spPr>
        <p:txBody>
          <a:bodyPr/>
          <a:lstStyle/>
          <a:p>
            <a:fld id="{CEDD7458-2737-416E-A6FD-79B0DB1EAC30}" type="slidenum">
              <a:rPr lang="en-US" smtClean="0"/>
              <a:t>12</a:t>
            </a:fld>
            <a:endParaRPr lang="en-US" dirty="0"/>
          </a:p>
        </p:txBody>
      </p:sp>
      <p:grpSp>
        <p:nvGrpSpPr>
          <p:cNvPr id="34" name="Group 33"/>
          <p:cNvGrpSpPr>
            <a:grpSpLocks noChangeAspect="1"/>
          </p:cNvGrpSpPr>
          <p:nvPr/>
        </p:nvGrpSpPr>
        <p:grpSpPr>
          <a:xfrm>
            <a:off x="381000" y="970972"/>
            <a:ext cx="8415005" cy="5029200"/>
            <a:chOff x="1693627" y="1128878"/>
            <a:chExt cx="8873532" cy="5303237"/>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862" y="1772359"/>
              <a:ext cx="2489074" cy="972260"/>
            </a:xfrm>
            <a:prstGeom prst="rect">
              <a:avLst/>
            </a:prstGeom>
          </p:spPr>
        </p:pic>
        <p:grpSp>
          <p:nvGrpSpPr>
            <p:cNvPr id="25" name="Group 24"/>
            <p:cNvGrpSpPr/>
            <p:nvPr/>
          </p:nvGrpSpPr>
          <p:grpSpPr>
            <a:xfrm>
              <a:off x="4615278" y="1128878"/>
              <a:ext cx="2677227" cy="530324"/>
              <a:chOff x="7696200" y="2514600"/>
              <a:chExt cx="2438400" cy="457200"/>
            </a:xfrm>
          </p:grpSpPr>
          <p:sp>
            <p:nvSpPr>
              <p:cNvPr id="26" name="TextBox 25"/>
              <p:cNvSpPr txBox="1"/>
              <p:nvPr/>
            </p:nvSpPr>
            <p:spPr>
              <a:xfrm>
                <a:off x="8158939" y="2534936"/>
                <a:ext cx="1481100" cy="353266"/>
              </a:xfrm>
              <a:prstGeom prst="rect">
                <a:avLst/>
              </a:prstGeom>
              <a:noFill/>
            </p:spPr>
            <p:txBody>
              <a:bodyPr wrap="none" rtlCol="0">
                <a:spAutoFit/>
              </a:bodyPr>
              <a:lstStyle/>
              <a:p>
                <a:pPr algn="ctr"/>
                <a:r>
                  <a:rPr lang="en-US" sz="825" dirty="0">
                    <a:solidFill>
                      <a:srgbClr val="1F1D21"/>
                    </a:solidFill>
                  </a:rPr>
                  <a:t>COMPLEMENT-DEPENDENT</a:t>
                </a:r>
              </a:p>
              <a:p>
                <a:pPr algn="ctr"/>
                <a:r>
                  <a:rPr lang="en-US" sz="825" dirty="0">
                    <a:solidFill>
                      <a:srgbClr val="1F1D21"/>
                    </a:solidFill>
                  </a:rPr>
                  <a:t>CYTOTOXICITY</a:t>
                </a:r>
                <a:r>
                  <a:rPr lang="en-US" sz="825" baseline="30000" dirty="0">
                    <a:solidFill>
                      <a:srgbClr val="1F1D21"/>
                    </a:solidFill>
                  </a:rPr>
                  <a:t>1-3</a:t>
                </a:r>
              </a:p>
            </p:txBody>
          </p:sp>
          <p:cxnSp>
            <p:nvCxnSpPr>
              <p:cNvPr id="27" name="Straight Connector 26"/>
              <p:cNvCxnSpPr/>
              <p:nvPr/>
            </p:nvCxnSpPr>
            <p:spPr>
              <a:xfrm>
                <a:off x="7696200" y="2514600"/>
                <a:ext cx="2438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696200" y="2971800"/>
                <a:ext cx="2438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a:off x="7292493" y="1924363"/>
              <a:ext cx="2970192" cy="1856133"/>
              <a:chOff x="5486400" y="2362200"/>
              <a:chExt cx="2438400" cy="160020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362200"/>
                <a:ext cx="1375041" cy="1406809"/>
              </a:xfrm>
              <a:prstGeom prst="rect">
                <a:avLst/>
              </a:prstGeom>
            </p:spPr>
          </p:pic>
          <p:grpSp>
            <p:nvGrpSpPr>
              <p:cNvPr id="20" name="Group 19"/>
              <p:cNvGrpSpPr/>
              <p:nvPr/>
            </p:nvGrpSpPr>
            <p:grpSpPr>
              <a:xfrm>
                <a:off x="6629400" y="3505200"/>
                <a:ext cx="1295400" cy="457200"/>
                <a:chOff x="7696200" y="2514600"/>
                <a:chExt cx="2438400" cy="457200"/>
              </a:xfrm>
            </p:grpSpPr>
            <p:sp>
              <p:nvSpPr>
                <p:cNvPr id="21" name="TextBox 20"/>
                <p:cNvSpPr txBox="1"/>
                <p:nvPr/>
              </p:nvSpPr>
              <p:spPr>
                <a:xfrm>
                  <a:off x="8241722" y="2534936"/>
                  <a:ext cx="1393094" cy="353266"/>
                </a:xfrm>
                <a:prstGeom prst="rect">
                  <a:avLst/>
                </a:prstGeom>
                <a:noFill/>
              </p:spPr>
              <p:txBody>
                <a:bodyPr wrap="none" rtlCol="0">
                  <a:spAutoFit/>
                </a:bodyPr>
                <a:lstStyle/>
                <a:p>
                  <a:pPr algn="ctr"/>
                  <a:r>
                    <a:rPr lang="en-US" sz="825" dirty="0">
                      <a:solidFill>
                        <a:srgbClr val="1F1D21"/>
                      </a:solidFill>
                    </a:rPr>
                    <a:t>DIRECT</a:t>
                  </a:r>
                  <a:br>
                    <a:rPr lang="en-US" sz="825" dirty="0">
                      <a:solidFill>
                        <a:srgbClr val="1F1D21"/>
                      </a:solidFill>
                    </a:rPr>
                  </a:br>
                  <a:r>
                    <a:rPr lang="en-US" sz="825" dirty="0">
                      <a:solidFill>
                        <a:srgbClr val="1F1D21"/>
                      </a:solidFill>
                    </a:rPr>
                    <a:t>APOPTOSIS</a:t>
                  </a:r>
                  <a:r>
                    <a:rPr lang="en-US" sz="825" baseline="30000" dirty="0">
                      <a:solidFill>
                        <a:srgbClr val="1F1D21"/>
                      </a:solidFill>
                    </a:rPr>
                    <a:t>1-3</a:t>
                  </a:r>
                </a:p>
              </p:txBody>
            </p:sp>
            <p:cxnSp>
              <p:nvCxnSpPr>
                <p:cNvPr id="22" name="Straight Connector 21"/>
                <p:cNvCxnSpPr/>
                <p:nvPr/>
              </p:nvCxnSpPr>
              <p:spPr>
                <a:xfrm>
                  <a:off x="7696200" y="2514600"/>
                  <a:ext cx="2438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696200" y="2971800"/>
                  <a:ext cx="2438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6" name="Group 5"/>
            <p:cNvGrpSpPr/>
            <p:nvPr/>
          </p:nvGrpSpPr>
          <p:grpSpPr>
            <a:xfrm>
              <a:off x="5436122" y="4664369"/>
              <a:ext cx="5131037" cy="1767746"/>
              <a:chOff x="3962400" y="4724400"/>
              <a:chExt cx="4212360" cy="152400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4724400"/>
                <a:ext cx="2452504" cy="1524000"/>
              </a:xfrm>
              <a:prstGeom prst="rect">
                <a:avLst/>
              </a:prstGeom>
            </p:spPr>
          </p:pic>
          <p:grpSp>
            <p:nvGrpSpPr>
              <p:cNvPr id="15" name="Group 14"/>
              <p:cNvGrpSpPr/>
              <p:nvPr/>
            </p:nvGrpSpPr>
            <p:grpSpPr>
              <a:xfrm>
                <a:off x="5976874" y="5105400"/>
                <a:ext cx="2197886" cy="457200"/>
                <a:chOff x="7696200" y="2514600"/>
                <a:chExt cx="2438400" cy="457200"/>
              </a:xfrm>
            </p:grpSpPr>
            <p:sp>
              <p:nvSpPr>
                <p:cNvPr id="16" name="TextBox 15"/>
                <p:cNvSpPr txBox="1"/>
                <p:nvPr/>
              </p:nvSpPr>
              <p:spPr>
                <a:xfrm>
                  <a:off x="8159033" y="2546036"/>
                  <a:ext cx="1508746" cy="353266"/>
                </a:xfrm>
                <a:prstGeom prst="rect">
                  <a:avLst/>
                </a:prstGeom>
                <a:noFill/>
              </p:spPr>
              <p:txBody>
                <a:bodyPr wrap="none" rtlCol="0">
                  <a:spAutoFit/>
                </a:bodyPr>
                <a:lstStyle/>
                <a:p>
                  <a:pPr algn="ctr"/>
                  <a:r>
                    <a:rPr lang="en-US" sz="825" dirty="0">
                      <a:solidFill>
                        <a:srgbClr val="1F1D21"/>
                      </a:solidFill>
                    </a:rPr>
                    <a:t>ANTIBODY-DEPENDENT </a:t>
                  </a:r>
                  <a:br>
                    <a:rPr lang="en-US" sz="825" dirty="0">
                      <a:solidFill>
                        <a:srgbClr val="1F1D21"/>
                      </a:solidFill>
                    </a:rPr>
                  </a:br>
                  <a:r>
                    <a:rPr lang="en-US" sz="825" dirty="0">
                      <a:solidFill>
                        <a:srgbClr val="1F1D21"/>
                      </a:solidFill>
                    </a:rPr>
                    <a:t>CELLULAR PHAGOCYTOSIS</a:t>
                  </a:r>
                  <a:r>
                    <a:rPr lang="en-US" sz="825" baseline="30000" dirty="0">
                      <a:solidFill>
                        <a:srgbClr val="1F1D21"/>
                      </a:solidFill>
                    </a:rPr>
                    <a:t>1-3</a:t>
                  </a:r>
                </a:p>
              </p:txBody>
            </p:sp>
            <p:cxnSp>
              <p:nvCxnSpPr>
                <p:cNvPr id="17" name="Straight Connector 16"/>
                <p:cNvCxnSpPr/>
                <p:nvPr/>
              </p:nvCxnSpPr>
              <p:spPr>
                <a:xfrm>
                  <a:off x="7696200" y="2514600"/>
                  <a:ext cx="2438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696200" y="2971800"/>
                  <a:ext cx="2438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grpSp>
          <p:nvGrpSpPr>
            <p:cNvPr id="7" name="Group 6"/>
            <p:cNvGrpSpPr/>
            <p:nvPr/>
          </p:nvGrpSpPr>
          <p:grpSpPr>
            <a:xfrm>
              <a:off x="1693627" y="3073398"/>
              <a:ext cx="3613762" cy="2697766"/>
              <a:chOff x="889973" y="3352800"/>
              <a:chExt cx="2966743" cy="2325784"/>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975" y="3886200"/>
                <a:ext cx="1730741" cy="1792384"/>
              </a:xfrm>
              <a:prstGeom prst="rect">
                <a:avLst/>
              </a:prstGeom>
            </p:spPr>
          </p:pic>
          <p:grpSp>
            <p:nvGrpSpPr>
              <p:cNvPr id="10" name="Group 9"/>
              <p:cNvGrpSpPr/>
              <p:nvPr/>
            </p:nvGrpSpPr>
            <p:grpSpPr>
              <a:xfrm>
                <a:off x="889973" y="3352800"/>
                <a:ext cx="2197887" cy="457200"/>
                <a:chOff x="7696200" y="2514600"/>
                <a:chExt cx="2438400" cy="457200"/>
              </a:xfrm>
            </p:grpSpPr>
            <p:sp>
              <p:nvSpPr>
                <p:cNvPr id="11" name="TextBox 10"/>
                <p:cNvSpPr txBox="1"/>
                <p:nvPr/>
              </p:nvSpPr>
              <p:spPr>
                <a:xfrm>
                  <a:off x="8173624" y="2534936"/>
                  <a:ext cx="1451728" cy="353266"/>
                </a:xfrm>
                <a:prstGeom prst="rect">
                  <a:avLst/>
                </a:prstGeom>
                <a:noFill/>
              </p:spPr>
              <p:txBody>
                <a:bodyPr wrap="none" rtlCol="0">
                  <a:spAutoFit/>
                </a:bodyPr>
                <a:lstStyle/>
                <a:p>
                  <a:pPr algn="ctr"/>
                  <a:r>
                    <a:rPr lang="en-US" sz="825" dirty="0">
                      <a:solidFill>
                        <a:srgbClr val="1F1D21"/>
                      </a:solidFill>
                    </a:rPr>
                    <a:t>ANTIBODY-DEPENDENT </a:t>
                  </a:r>
                  <a:br>
                    <a:rPr lang="en-US" sz="825" dirty="0">
                      <a:solidFill>
                        <a:srgbClr val="1F1D21"/>
                      </a:solidFill>
                    </a:rPr>
                  </a:br>
                  <a:r>
                    <a:rPr lang="en-US" sz="825" dirty="0">
                      <a:solidFill>
                        <a:srgbClr val="1F1D21"/>
                      </a:solidFill>
                    </a:rPr>
                    <a:t>CELLULAR CYTOTOXICITY</a:t>
                  </a:r>
                  <a:r>
                    <a:rPr lang="en-US" sz="825" baseline="30000" dirty="0">
                      <a:solidFill>
                        <a:srgbClr val="1F1D21"/>
                      </a:solidFill>
                    </a:rPr>
                    <a:t>1-3</a:t>
                  </a:r>
                </a:p>
              </p:txBody>
            </p:sp>
            <p:cxnSp>
              <p:nvCxnSpPr>
                <p:cNvPr id="12" name="Straight Connector 11"/>
                <p:cNvCxnSpPr/>
                <p:nvPr/>
              </p:nvCxnSpPr>
              <p:spPr>
                <a:xfrm>
                  <a:off x="7696200" y="2514600"/>
                  <a:ext cx="2438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696200" y="2971800"/>
                  <a:ext cx="2438400"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1294" y="2339093"/>
              <a:ext cx="2650686" cy="2678825"/>
            </a:xfrm>
            <a:prstGeom prst="rect">
              <a:avLst/>
            </a:prstGeom>
          </p:spPr>
        </p:pic>
      </p:grpSp>
      <p:sp>
        <p:nvSpPr>
          <p:cNvPr id="31" name="TextBox 30"/>
          <p:cNvSpPr txBox="1"/>
          <p:nvPr/>
        </p:nvSpPr>
        <p:spPr>
          <a:xfrm>
            <a:off x="72219" y="6307613"/>
            <a:ext cx="8139545" cy="523220"/>
          </a:xfrm>
          <a:prstGeom prst="rect">
            <a:avLst/>
          </a:prstGeom>
          <a:noFill/>
        </p:spPr>
        <p:txBody>
          <a:bodyPr wrap="square" rtlCol="0">
            <a:spAutoFit/>
          </a:bodyPr>
          <a:lstStyle/>
          <a:p>
            <a:r>
              <a:rPr lang="en-US" sz="1400" i="1" dirty="0" err="1">
                <a:solidFill>
                  <a:srgbClr val="1F1D21"/>
                </a:solidFill>
              </a:rPr>
              <a:t>Jaglowski</a:t>
            </a:r>
            <a:r>
              <a:rPr lang="en-US" sz="1400" i="1" dirty="0">
                <a:solidFill>
                  <a:srgbClr val="1F1D21"/>
                </a:solidFill>
              </a:rPr>
              <a:t> SM, et al Blood </a:t>
            </a:r>
            <a:r>
              <a:rPr lang="en-US" sz="1400" b="1" i="1" dirty="0">
                <a:solidFill>
                  <a:srgbClr val="1F1D21"/>
                </a:solidFill>
              </a:rPr>
              <a:t>116</a:t>
            </a:r>
            <a:r>
              <a:rPr lang="en-US" sz="1400" i="1" dirty="0">
                <a:solidFill>
                  <a:srgbClr val="1F1D21"/>
                </a:solidFill>
              </a:rPr>
              <a:t>:3705</a:t>
            </a:r>
            <a:r>
              <a:rPr lang="en-GB" sz="1400" i="1" dirty="0">
                <a:solidFill>
                  <a:srgbClr val="1F1D21"/>
                </a:solidFill>
              </a:rPr>
              <a:t>–</a:t>
            </a:r>
            <a:r>
              <a:rPr lang="en-US" sz="1400" i="1" dirty="0">
                <a:solidFill>
                  <a:srgbClr val="1F1D21"/>
                </a:solidFill>
              </a:rPr>
              <a:t>14,2010; </a:t>
            </a:r>
            <a:r>
              <a:rPr lang="en-US" sz="1400" i="1" dirty="0" err="1">
                <a:solidFill>
                  <a:srgbClr val="1F1D21"/>
                </a:solidFill>
              </a:rPr>
              <a:t>Winiarska</a:t>
            </a:r>
            <a:r>
              <a:rPr lang="en-US" sz="1400" i="1" dirty="0">
                <a:solidFill>
                  <a:srgbClr val="1F1D21"/>
                </a:solidFill>
              </a:rPr>
              <a:t> M, et al Front </a:t>
            </a:r>
            <a:r>
              <a:rPr lang="en-US" sz="1400" i="1" dirty="0" err="1">
                <a:solidFill>
                  <a:srgbClr val="1F1D21"/>
                </a:solidFill>
              </a:rPr>
              <a:t>Biosci</a:t>
            </a:r>
            <a:r>
              <a:rPr lang="en-US" sz="1400" i="1" dirty="0">
                <a:solidFill>
                  <a:srgbClr val="1F1D21"/>
                </a:solidFill>
              </a:rPr>
              <a:t> </a:t>
            </a:r>
            <a:r>
              <a:rPr lang="en-US" sz="1400" b="1" i="1" dirty="0">
                <a:solidFill>
                  <a:srgbClr val="1F1D21"/>
                </a:solidFill>
              </a:rPr>
              <a:t>16:</a:t>
            </a:r>
            <a:r>
              <a:rPr lang="en-US" sz="1400" i="1" dirty="0">
                <a:solidFill>
                  <a:srgbClr val="1F1D21"/>
                </a:solidFill>
              </a:rPr>
              <a:t>277–306, 2011; </a:t>
            </a:r>
            <a:endParaRPr lang="en-US" sz="1400" i="1" dirty="0" smtClean="0">
              <a:solidFill>
                <a:srgbClr val="1F1D21"/>
              </a:solidFill>
            </a:endParaRPr>
          </a:p>
          <a:p>
            <a:r>
              <a:rPr lang="nl-NL" sz="1400" i="1" dirty="0" smtClean="0">
                <a:solidFill>
                  <a:srgbClr val="1F1D21"/>
                </a:solidFill>
              </a:rPr>
              <a:t>Klein </a:t>
            </a:r>
            <a:r>
              <a:rPr lang="nl-NL" sz="1400" i="1" dirty="0">
                <a:solidFill>
                  <a:srgbClr val="1F1D21"/>
                </a:solidFill>
              </a:rPr>
              <a:t>C, et al MAbs </a:t>
            </a:r>
            <a:r>
              <a:rPr lang="nl-NL" sz="1400" b="1" i="1" dirty="0">
                <a:solidFill>
                  <a:srgbClr val="1F1D21"/>
                </a:solidFill>
              </a:rPr>
              <a:t>5:</a:t>
            </a:r>
            <a:r>
              <a:rPr lang="nl-NL" sz="1400" i="1" dirty="0">
                <a:solidFill>
                  <a:srgbClr val="1F1D21"/>
                </a:solidFill>
              </a:rPr>
              <a:t>22–33, 2013</a:t>
            </a:r>
          </a:p>
        </p:txBody>
      </p:sp>
      <p:sp>
        <p:nvSpPr>
          <p:cNvPr id="32" name="Title 4"/>
          <p:cNvSpPr txBox="1">
            <a:spLocks/>
          </p:cNvSpPr>
          <p:nvPr/>
        </p:nvSpPr>
        <p:spPr>
          <a:xfrm>
            <a:off x="147682" y="206332"/>
            <a:ext cx="61722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tx2"/>
                </a:solidFill>
                <a:effectLst>
                  <a:outerShdw blurRad="38100" dist="38100" dir="2700000" algn="tl">
                    <a:srgbClr val="000000">
                      <a:alpha val="43137"/>
                    </a:srgbClr>
                  </a:outerShdw>
                </a:effectLst>
              </a:rPr>
              <a:t>Anti-CD20 biologicals</a:t>
            </a:r>
          </a:p>
        </p:txBody>
      </p:sp>
    </p:spTree>
    <p:extLst>
      <p:ext uri="{BB962C8B-B14F-4D97-AF65-F5344CB8AC3E}">
        <p14:creationId xmlns:p14="http://schemas.microsoft.com/office/powerpoint/2010/main" val="2795962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7705" y="1845389"/>
            <a:ext cx="6388590" cy="3167224"/>
          </a:xfrm>
          <a:prstGeom prst="rect">
            <a:avLst/>
          </a:prstGeom>
        </p:spPr>
      </p:pic>
      <p:sp>
        <p:nvSpPr>
          <p:cNvPr id="2" name="Slide Number Placeholder 1"/>
          <p:cNvSpPr>
            <a:spLocks noGrp="1"/>
          </p:cNvSpPr>
          <p:nvPr>
            <p:ph type="sldNum" sz="quarter" idx="12"/>
          </p:nvPr>
        </p:nvSpPr>
        <p:spPr>
          <a:xfrm>
            <a:off x="6800850" y="5600700"/>
            <a:ext cx="2133600" cy="273844"/>
          </a:xfrm>
        </p:spPr>
        <p:txBody>
          <a:bodyPr/>
          <a:lstStyle/>
          <a:p>
            <a:fld id="{CEDD7458-2737-416E-A6FD-79B0DB1EAC30}" type="slidenum">
              <a:rPr lang="en-US" smtClean="0"/>
              <a:t>13</a:t>
            </a:fld>
            <a:endParaRPr lang="en-US" dirty="0"/>
          </a:p>
        </p:txBody>
      </p:sp>
      <p:sp>
        <p:nvSpPr>
          <p:cNvPr id="3" name="Title 4"/>
          <p:cNvSpPr txBox="1">
            <a:spLocks/>
          </p:cNvSpPr>
          <p:nvPr/>
        </p:nvSpPr>
        <p:spPr>
          <a:xfrm>
            <a:off x="1485900" y="3000375"/>
            <a:ext cx="6172200" cy="8572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chemeClr val="tx2"/>
                </a:solidFill>
                <a:effectLst>
                  <a:outerShdw blurRad="38100" dist="38100" dir="2700000" algn="tl">
                    <a:srgbClr val="000000">
                      <a:alpha val="43137"/>
                    </a:srgbClr>
                  </a:outerShdw>
                </a:effectLst>
              </a:rPr>
              <a:t>Trial Design</a:t>
            </a:r>
          </a:p>
        </p:txBody>
      </p:sp>
    </p:spTree>
    <p:extLst>
      <p:ext uri="{BB962C8B-B14F-4D97-AF65-F5344CB8AC3E}">
        <p14:creationId xmlns:p14="http://schemas.microsoft.com/office/powerpoint/2010/main" val="1082580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9871" y="6507956"/>
            <a:ext cx="2133600" cy="273844"/>
          </a:xfrm>
        </p:spPr>
        <p:txBody>
          <a:bodyPr/>
          <a:lstStyle/>
          <a:p>
            <a:fld id="{CEDD7458-2737-416E-A6FD-79B0DB1EAC30}" type="slidenum">
              <a:rPr lang="en-US" smtClean="0">
                <a:solidFill>
                  <a:prstClr val="black">
                    <a:tint val="75000"/>
                  </a:prstClr>
                </a:solidFill>
              </a:rPr>
              <a:pPr/>
              <a:t>14</a:t>
            </a:fld>
            <a:endParaRPr lang="en-US" dirty="0">
              <a:solidFill>
                <a:prstClr val="black">
                  <a:tint val="75000"/>
                </a:prstClr>
              </a:solidFill>
            </a:endParaRPr>
          </a:p>
        </p:txBody>
      </p:sp>
      <p:sp>
        <p:nvSpPr>
          <p:cNvPr id="3" name="Title 4"/>
          <p:cNvSpPr txBox="1">
            <a:spLocks/>
          </p:cNvSpPr>
          <p:nvPr/>
        </p:nvSpPr>
        <p:spPr>
          <a:xfrm>
            <a:off x="147653" y="136623"/>
            <a:ext cx="6474619" cy="47982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1F497D"/>
                </a:solidFill>
                <a:effectLst>
                  <a:outerShdw blurRad="38100" dist="38100" dir="2700000" algn="tl">
                    <a:srgbClr val="000000">
                      <a:alpha val="43137"/>
                    </a:srgbClr>
                  </a:outerShdw>
                </a:effectLst>
              </a:rPr>
              <a:t>Primary Progressive - OLYMPUS</a:t>
            </a:r>
          </a:p>
        </p:txBody>
      </p:sp>
      <p:sp>
        <p:nvSpPr>
          <p:cNvPr id="8" name="Text Box 11"/>
          <p:cNvSpPr txBox="1">
            <a:spLocks noChangeArrowheads="1"/>
          </p:cNvSpPr>
          <p:nvPr/>
        </p:nvSpPr>
        <p:spPr bwMode="auto">
          <a:xfrm>
            <a:off x="105840" y="6472253"/>
            <a:ext cx="33096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n-US" sz="1400" i="1" dirty="0">
                <a:solidFill>
                  <a:prstClr val="black"/>
                </a:solidFill>
              </a:rPr>
              <a:t>Hawker et al. Ann </a:t>
            </a:r>
            <a:r>
              <a:rPr lang="en-US" altLang="en-US" sz="1400" i="1" dirty="0" err="1">
                <a:solidFill>
                  <a:prstClr val="black"/>
                </a:solidFill>
              </a:rPr>
              <a:t>Neurol</a:t>
            </a:r>
            <a:r>
              <a:rPr lang="en-US" altLang="en-US" sz="1400" i="1" dirty="0">
                <a:solidFill>
                  <a:prstClr val="black"/>
                </a:solidFill>
              </a:rPr>
              <a:t> </a:t>
            </a:r>
            <a:r>
              <a:rPr lang="en-US" altLang="en-US" sz="1400" b="1" i="1" dirty="0">
                <a:solidFill>
                  <a:prstClr val="black"/>
                </a:solidFill>
              </a:rPr>
              <a:t>66</a:t>
            </a:r>
            <a:r>
              <a:rPr lang="en-US" altLang="en-US" sz="1400" i="1" dirty="0">
                <a:solidFill>
                  <a:prstClr val="black"/>
                </a:solidFill>
              </a:rPr>
              <a:t>:460-471, 2009</a:t>
            </a:r>
          </a:p>
        </p:txBody>
      </p:sp>
      <p:grpSp>
        <p:nvGrpSpPr>
          <p:cNvPr id="622" name="Group 621"/>
          <p:cNvGrpSpPr/>
          <p:nvPr/>
        </p:nvGrpSpPr>
        <p:grpSpPr>
          <a:xfrm>
            <a:off x="430390" y="2571750"/>
            <a:ext cx="8259784" cy="3079867"/>
            <a:chOff x="241476" y="2787662"/>
            <a:chExt cx="8520142" cy="3176948"/>
          </a:xfrm>
        </p:grpSpPr>
        <p:sp>
          <p:nvSpPr>
            <p:cNvPr id="623" name="Text Box 20"/>
            <p:cNvSpPr txBox="1">
              <a:spLocks noChangeArrowheads="1"/>
            </p:cNvSpPr>
            <p:nvPr/>
          </p:nvSpPr>
          <p:spPr bwMode="auto">
            <a:xfrm>
              <a:off x="931936" y="5738407"/>
              <a:ext cx="2743200" cy="22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825" b="1" dirty="0">
                  <a:solidFill>
                    <a:srgbClr val="000000"/>
                  </a:solidFill>
                  <a:latin typeface="Arial"/>
                  <a:ea typeface="Arial Unicode MS"/>
                  <a:cs typeface="Arial Unicode MS"/>
                </a:rPr>
                <a:t>Primary Analysis (n=439)</a:t>
              </a:r>
            </a:p>
          </p:txBody>
        </p:sp>
        <p:grpSp>
          <p:nvGrpSpPr>
            <p:cNvPr id="624" name="Group 623"/>
            <p:cNvGrpSpPr/>
            <p:nvPr/>
          </p:nvGrpSpPr>
          <p:grpSpPr>
            <a:xfrm>
              <a:off x="998762" y="3065463"/>
              <a:ext cx="3385921" cy="1976437"/>
              <a:chOff x="392113" y="2932113"/>
              <a:chExt cx="3768724" cy="1976437"/>
            </a:xfrm>
          </p:grpSpPr>
          <p:sp>
            <p:nvSpPr>
              <p:cNvPr id="850" name="Line 6"/>
              <p:cNvSpPr>
                <a:spLocks noChangeShapeType="1"/>
              </p:cNvSpPr>
              <p:nvPr/>
            </p:nvSpPr>
            <p:spPr bwMode="auto">
              <a:xfrm>
                <a:off x="392113" y="2938463"/>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1" name="Line 7"/>
              <p:cNvSpPr>
                <a:spLocks noChangeShapeType="1"/>
              </p:cNvSpPr>
              <p:nvPr/>
            </p:nvSpPr>
            <p:spPr bwMode="auto">
              <a:xfrm>
                <a:off x="392113" y="3481388"/>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2" name="Line 8"/>
              <p:cNvSpPr>
                <a:spLocks noChangeShapeType="1"/>
              </p:cNvSpPr>
              <p:nvPr/>
            </p:nvSpPr>
            <p:spPr bwMode="auto">
              <a:xfrm>
                <a:off x="392113" y="3214688"/>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3" name="Line 9"/>
              <p:cNvSpPr>
                <a:spLocks noChangeShapeType="1"/>
              </p:cNvSpPr>
              <p:nvPr/>
            </p:nvSpPr>
            <p:spPr bwMode="auto">
              <a:xfrm>
                <a:off x="392113" y="3749675"/>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4" name="Line 10"/>
              <p:cNvSpPr>
                <a:spLocks noChangeShapeType="1"/>
              </p:cNvSpPr>
              <p:nvPr/>
            </p:nvSpPr>
            <p:spPr bwMode="auto">
              <a:xfrm>
                <a:off x="392113" y="4278313"/>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5" name="Line 11"/>
              <p:cNvSpPr>
                <a:spLocks noChangeShapeType="1"/>
              </p:cNvSpPr>
              <p:nvPr/>
            </p:nvSpPr>
            <p:spPr bwMode="auto">
              <a:xfrm>
                <a:off x="392113" y="4011613"/>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6" name="Line 12"/>
              <p:cNvSpPr>
                <a:spLocks noChangeShapeType="1"/>
              </p:cNvSpPr>
              <p:nvPr/>
            </p:nvSpPr>
            <p:spPr bwMode="auto">
              <a:xfrm>
                <a:off x="392113" y="4543425"/>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7" name="Line 13"/>
              <p:cNvSpPr>
                <a:spLocks noChangeShapeType="1"/>
              </p:cNvSpPr>
              <p:nvPr/>
            </p:nvSpPr>
            <p:spPr bwMode="auto">
              <a:xfrm>
                <a:off x="392113" y="4808538"/>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8" name="Line 14"/>
              <p:cNvSpPr>
                <a:spLocks noChangeShapeType="1"/>
              </p:cNvSpPr>
              <p:nvPr/>
            </p:nvSpPr>
            <p:spPr bwMode="auto">
              <a:xfrm>
                <a:off x="509588"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59" name="Line 15"/>
              <p:cNvSpPr>
                <a:spLocks noChangeShapeType="1"/>
              </p:cNvSpPr>
              <p:nvPr/>
            </p:nvSpPr>
            <p:spPr bwMode="auto">
              <a:xfrm>
                <a:off x="909638"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0" name="Line 16"/>
              <p:cNvSpPr>
                <a:spLocks noChangeShapeType="1"/>
              </p:cNvSpPr>
              <p:nvPr/>
            </p:nvSpPr>
            <p:spPr bwMode="auto">
              <a:xfrm>
                <a:off x="1316038"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1" name="Line 17"/>
              <p:cNvSpPr>
                <a:spLocks noChangeShapeType="1"/>
              </p:cNvSpPr>
              <p:nvPr/>
            </p:nvSpPr>
            <p:spPr bwMode="auto">
              <a:xfrm>
                <a:off x="1720850"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2" name="Line 18"/>
              <p:cNvSpPr>
                <a:spLocks noChangeShapeType="1"/>
              </p:cNvSpPr>
              <p:nvPr/>
            </p:nvSpPr>
            <p:spPr bwMode="auto">
              <a:xfrm>
                <a:off x="2127250"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3" name="Line 19"/>
              <p:cNvSpPr>
                <a:spLocks noChangeShapeType="1"/>
              </p:cNvSpPr>
              <p:nvPr/>
            </p:nvSpPr>
            <p:spPr bwMode="auto">
              <a:xfrm>
                <a:off x="2535238"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4" name="Line 20"/>
              <p:cNvSpPr>
                <a:spLocks noChangeShapeType="1"/>
              </p:cNvSpPr>
              <p:nvPr/>
            </p:nvSpPr>
            <p:spPr bwMode="auto">
              <a:xfrm>
                <a:off x="2938463"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5" name="Line 21"/>
              <p:cNvSpPr>
                <a:spLocks noChangeShapeType="1"/>
              </p:cNvSpPr>
              <p:nvPr/>
            </p:nvSpPr>
            <p:spPr bwMode="auto">
              <a:xfrm>
                <a:off x="3343275"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6" name="Line 22"/>
              <p:cNvSpPr>
                <a:spLocks noChangeShapeType="1"/>
              </p:cNvSpPr>
              <p:nvPr/>
            </p:nvSpPr>
            <p:spPr bwMode="auto">
              <a:xfrm>
                <a:off x="3749675"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7" name="Line 23"/>
              <p:cNvSpPr>
                <a:spLocks noChangeShapeType="1"/>
              </p:cNvSpPr>
              <p:nvPr/>
            </p:nvSpPr>
            <p:spPr bwMode="auto">
              <a:xfrm>
                <a:off x="4154488"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68" name="Freeform 24"/>
              <p:cNvSpPr>
                <a:spLocks/>
              </p:cNvSpPr>
              <p:nvPr/>
            </p:nvSpPr>
            <p:spPr bwMode="auto">
              <a:xfrm>
                <a:off x="466725" y="2932113"/>
                <a:ext cx="3694112" cy="1905000"/>
              </a:xfrm>
              <a:custGeom>
                <a:avLst/>
                <a:gdLst>
                  <a:gd name="T0" fmla="*/ 0 w 2327"/>
                  <a:gd name="T1" fmla="*/ 0 h 1200"/>
                  <a:gd name="T2" fmla="*/ 2 w 2327"/>
                  <a:gd name="T3" fmla="*/ 1200 h 1200"/>
                  <a:gd name="T4" fmla="*/ 2327 w 2327"/>
                  <a:gd name="T5" fmla="*/ 1200 h 1200"/>
                </a:gdLst>
                <a:ahLst/>
                <a:cxnLst>
                  <a:cxn ang="0">
                    <a:pos x="T0" y="T1"/>
                  </a:cxn>
                  <a:cxn ang="0">
                    <a:pos x="T2" y="T3"/>
                  </a:cxn>
                  <a:cxn ang="0">
                    <a:pos x="T4" y="T5"/>
                  </a:cxn>
                </a:cxnLst>
                <a:rect l="0" t="0" r="r" b="b"/>
                <a:pathLst>
                  <a:path w="2327" h="1200">
                    <a:moveTo>
                      <a:pt x="0" y="0"/>
                    </a:moveTo>
                    <a:lnTo>
                      <a:pt x="2" y="1200"/>
                    </a:lnTo>
                    <a:lnTo>
                      <a:pt x="2327" y="1200"/>
                    </a:lnTo>
                  </a:path>
                </a:pathLst>
              </a:custGeom>
              <a:noFill/>
              <a:ln w="14288" cap="flat">
                <a:solidFill>
                  <a:srgbClr val="02020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sp>
          <p:nvSpPr>
            <p:cNvPr id="625" name="Oval 45"/>
            <p:cNvSpPr>
              <a:spLocks noChangeArrowheads="1"/>
            </p:cNvSpPr>
            <p:nvPr/>
          </p:nvSpPr>
          <p:spPr bwMode="auto">
            <a:xfrm>
              <a:off x="1091468" y="4929188"/>
              <a:ext cx="25673" cy="23812"/>
            </a:xfrm>
            <a:prstGeom prst="ellipse">
              <a:avLst/>
            </a:prstGeom>
            <a:solidFill>
              <a:srgbClr val="02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26" name="Oval 80"/>
            <p:cNvSpPr>
              <a:spLocks noChangeArrowheads="1"/>
            </p:cNvSpPr>
            <p:nvPr/>
          </p:nvSpPr>
          <p:spPr bwMode="auto">
            <a:xfrm>
              <a:off x="1816003" y="4605338"/>
              <a:ext cx="36576" cy="36576"/>
            </a:xfrm>
            <a:prstGeom prst="ellipse">
              <a:avLst/>
            </a:prstGeom>
            <a:solidFill>
              <a:schemeClr val="accent3"/>
            </a:solidFill>
            <a:ln w="9525">
              <a:solidFill>
                <a:schemeClr val="accent3"/>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nvGrpSpPr>
            <p:cNvPr id="627" name="Group 626"/>
            <p:cNvGrpSpPr/>
            <p:nvPr/>
          </p:nvGrpSpPr>
          <p:grpSpPr>
            <a:xfrm>
              <a:off x="1236946" y="4111624"/>
              <a:ext cx="2948729" cy="830264"/>
              <a:chOff x="1236946" y="3978274"/>
              <a:chExt cx="2948729" cy="830264"/>
            </a:xfrm>
          </p:grpSpPr>
          <p:sp>
            <p:nvSpPr>
              <p:cNvPr id="818" name="Freeform 69"/>
              <p:cNvSpPr>
                <a:spLocks/>
              </p:cNvSpPr>
              <p:nvPr/>
            </p:nvSpPr>
            <p:spPr bwMode="auto">
              <a:xfrm>
                <a:off x="1236946" y="4002088"/>
                <a:ext cx="2915258" cy="806450"/>
              </a:xfrm>
              <a:custGeom>
                <a:avLst/>
                <a:gdLst>
                  <a:gd name="T0" fmla="*/ 0 w 2044"/>
                  <a:gd name="T1" fmla="*/ 508 h 508"/>
                  <a:gd name="T2" fmla="*/ 32 w 2044"/>
                  <a:gd name="T3" fmla="*/ 508 h 508"/>
                  <a:gd name="T4" fmla="*/ 32 w 2044"/>
                  <a:gd name="T5" fmla="*/ 448 h 508"/>
                  <a:gd name="T6" fmla="*/ 49 w 2044"/>
                  <a:gd name="T7" fmla="*/ 448 h 508"/>
                  <a:gd name="T8" fmla="*/ 49 w 2044"/>
                  <a:gd name="T9" fmla="*/ 437 h 508"/>
                  <a:gd name="T10" fmla="*/ 161 w 2044"/>
                  <a:gd name="T11" fmla="*/ 437 h 508"/>
                  <a:gd name="T12" fmla="*/ 161 w 2044"/>
                  <a:gd name="T13" fmla="*/ 386 h 508"/>
                  <a:gd name="T14" fmla="*/ 246 w 2044"/>
                  <a:gd name="T15" fmla="*/ 386 h 508"/>
                  <a:gd name="T16" fmla="*/ 246 w 2044"/>
                  <a:gd name="T17" fmla="*/ 375 h 508"/>
                  <a:gd name="T18" fmla="*/ 286 w 2044"/>
                  <a:gd name="T19" fmla="*/ 375 h 508"/>
                  <a:gd name="T20" fmla="*/ 286 w 2044"/>
                  <a:gd name="T21" fmla="*/ 368 h 508"/>
                  <a:gd name="T22" fmla="*/ 402 w 2044"/>
                  <a:gd name="T23" fmla="*/ 368 h 508"/>
                  <a:gd name="T24" fmla="*/ 418 w 2044"/>
                  <a:gd name="T25" fmla="*/ 354 h 508"/>
                  <a:gd name="T26" fmla="*/ 418 w 2044"/>
                  <a:gd name="T27" fmla="*/ 301 h 508"/>
                  <a:gd name="T28" fmla="*/ 451 w 2044"/>
                  <a:gd name="T29" fmla="*/ 285 h 508"/>
                  <a:gd name="T30" fmla="*/ 471 w 2044"/>
                  <a:gd name="T31" fmla="*/ 285 h 508"/>
                  <a:gd name="T32" fmla="*/ 500 w 2044"/>
                  <a:gd name="T33" fmla="*/ 270 h 508"/>
                  <a:gd name="T34" fmla="*/ 647 w 2044"/>
                  <a:gd name="T35" fmla="*/ 270 h 508"/>
                  <a:gd name="T36" fmla="*/ 665 w 2044"/>
                  <a:gd name="T37" fmla="*/ 270 h 508"/>
                  <a:gd name="T38" fmla="*/ 665 w 2044"/>
                  <a:gd name="T39" fmla="*/ 259 h 508"/>
                  <a:gd name="T40" fmla="*/ 674 w 2044"/>
                  <a:gd name="T41" fmla="*/ 259 h 508"/>
                  <a:gd name="T42" fmla="*/ 674 w 2044"/>
                  <a:gd name="T43" fmla="*/ 234 h 508"/>
                  <a:gd name="T44" fmla="*/ 681 w 2044"/>
                  <a:gd name="T45" fmla="*/ 234 h 508"/>
                  <a:gd name="T46" fmla="*/ 681 w 2044"/>
                  <a:gd name="T47" fmla="*/ 221 h 508"/>
                  <a:gd name="T48" fmla="*/ 703 w 2044"/>
                  <a:gd name="T49" fmla="*/ 221 h 508"/>
                  <a:gd name="T50" fmla="*/ 717 w 2044"/>
                  <a:gd name="T51" fmla="*/ 221 h 508"/>
                  <a:gd name="T52" fmla="*/ 717 w 2044"/>
                  <a:gd name="T53" fmla="*/ 205 h 508"/>
                  <a:gd name="T54" fmla="*/ 833 w 2044"/>
                  <a:gd name="T55" fmla="*/ 205 h 508"/>
                  <a:gd name="T56" fmla="*/ 848 w 2044"/>
                  <a:gd name="T57" fmla="*/ 205 h 508"/>
                  <a:gd name="T58" fmla="*/ 848 w 2044"/>
                  <a:gd name="T59" fmla="*/ 196 h 508"/>
                  <a:gd name="T60" fmla="*/ 920 w 2044"/>
                  <a:gd name="T61" fmla="*/ 196 h 508"/>
                  <a:gd name="T62" fmla="*/ 920 w 2044"/>
                  <a:gd name="T63" fmla="*/ 183 h 508"/>
                  <a:gd name="T64" fmla="*/ 931 w 2044"/>
                  <a:gd name="T65" fmla="*/ 183 h 508"/>
                  <a:gd name="T66" fmla="*/ 931 w 2044"/>
                  <a:gd name="T67" fmla="*/ 149 h 508"/>
                  <a:gd name="T68" fmla="*/ 937 w 2044"/>
                  <a:gd name="T69" fmla="*/ 149 h 508"/>
                  <a:gd name="T70" fmla="*/ 949 w 2044"/>
                  <a:gd name="T71" fmla="*/ 149 h 508"/>
                  <a:gd name="T72" fmla="*/ 949 w 2044"/>
                  <a:gd name="T73" fmla="*/ 138 h 508"/>
                  <a:gd name="T74" fmla="*/ 995 w 2044"/>
                  <a:gd name="T75" fmla="*/ 138 h 508"/>
                  <a:gd name="T76" fmla="*/ 995 w 2044"/>
                  <a:gd name="T77" fmla="*/ 127 h 508"/>
                  <a:gd name="T78" fmla="*/ 1185 w 2044"/>
                  <a:gd name="T79" fmla="*/ 127 h 508"/>
                  <a:gd name="T80" fmla="*/ 1185 w 2044"/>
                  <a:gd name="T81" fmla="*/ 93 h 508"/>
                  <a:gd name="T82" fmla="*/ 1199 w 2044"/>
                  <a:gd name="T83" fmla="*/ 93 h 508"/>
                  <a:gd name="T84" fmla="*/ 1199 w 2044"/>
                  <a:gd name="T85" fmla="*/ 73 h 508"/>
                  <a:gd name="T86" fmla="*/ 1399 w 2044"/>
                  <a:gd name="T87" fmla="*/ 73 h 508"/>
                  <a:gd name="T88" fmla="*/ 1399 w 2044"/>
                  <a:gd name="T89" fmla="*/ 64 h 508"/>
                  <a:gd name="T90" fmla="*/ 1431 w 2044"/>
                  <a:gd name="T91" fmla="*/ 64 h 508"/>
                  <a:gd name="T92" fmla="*/ 1431 w 2044"/>
                  <a:gd name="T93" fmla="*/ 27 h 508"/>
                  <a:gd name="T94" fmla="*/ 1493 w 2044"/>
                  <a:gd name="T95" fmla="*/ 27 h 508"/>
                  <a:gd name="T96" fmla="*/ 1493 w 2044"/>
                  <a:gd name="T97" fmla="*/ 18 h 508"/>
                  <a:gd name="T98" fmla="*/ 1692 w 2044"/>
                  <a:gd name="T99" fmla="*/ 18 h 508"/>
                  <a:gd name="T100" fmla="*/ 1692 w 2044"/>
                  <a:gd name="T101" fmla="*/ 0 h 508"/>
                  <a:gd name="T102" fmla="*/ 2044 w 2044"/>
                  <a:gd name="T103" fmla="*/ 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4" h="508">
                    <a:moveTo>
                      <a:pt x="0" y="508"/>
                    </a:moveTo>
                    <a:lnTo>
                      <a:pt x="32" y="508"/>
                    </a:lnTo>
                    <a:lnTo>
                      <a:pt x="32" y="448"/>
                    </a:lnTo>
                    <a:lnTo>
                      <a:pt x="49" y="448"/>
                    </a:lnTo>
                    <a:lnTo>
                      <a:pt x="49" y="437"/>
                    </a:lnTo>
                    <a:lnTo>
                      <a:pt x="161" y="437"/>
                    </a:lnTo>
                    <a:lnTo>
                      <a:pt x="161" y="386"/>
                    </a:lnTo>
                    <a:lnTo>
                      <a:pt x="246" y="386"/>
                    </a:lnTo>
                    <a:lnTo>
                      <a:pt x="246" y="375"/>
                    </a:lnTo>
                    <a:lnTo>
                      <a:pt x="286" y="375"/>
                    </a:lnTo>
                    <a:lnTo>
                      <a:pt x="286" y="368"/>
                    </a:lnTo>
                    <a:lnTo>
                      <a:pt x="402" y="368"/>
                    </a:lnTo>
                    <a:lnTo>
                      <a:pt x="418" y="354"/>
                    </a:lnTo>
                    <a:lnTo>
                      <a:pt x="418" y="301"/>
                    </a:lnTo>
                    <a:lnTo>
                      <a:pt x="451" y="285"/>
                    </a:lnTo>
                    <a:lnTo>
                      <a:pt x="471" y="285"/>
                    </a:lnTo>
                    <a:lnTo>
                      <a:pt x="500" y="270"/>
                    </a:lnTo>
                    <a:lnTo>
                      <a:pt x="647" y="270"/>
                    </a:lnTo>
                    <a:lnTo>
                      <a:pt x="665" y="270"/>
                    </a:lnTo>
                    <a:lnTo>
                      <a:pt x="665" y="259"/>
                    </a:lnTo>
                    <a:lnTo>
                      <a:pt x="674" y="259"/>
                    </a:lnTo>
                    <a:lnTo>
                      <a:pt x="674" y="234"/>
                    </a:lnTo>
                    <a:lnTo>
                      <a:pt x="681" y="234"/>
                    </a:lnTo>
                    <a:lnTo>
                      <a:pt x="681" y="221"/>
                    </a:lnTo>
                    <a:lnTo>
                      <a:pt x="703" y="221"/>
                    </a:lnTo>
                    <a:lnTo>
                      <a:pt x="717" y="221"/>
                    </a:lnTo>
                    <a:lnTo>
                      <a:pt x="717" y="205"/>
                    </a:lnTo>
                    <a:lnTo>
                      <a:pt x="833" y="205"/>
                    </a:lnTo>
                    <a:lnTo>
                      <a:pt x="848" y="205"/>
                    </a:lnTo>
                    <a:lnTo>
                      <a:pt x="848" y="196"/>
                    </a:lnTo>
                    <a:lnTo>
                      <a:pt x="920" y="196"/>
                    </a:lnTo>
                    <a:lnTo>
                      <a:pt x="920" y="183"/>
                    </a:lnTo>
                    <a:lnTo>
                      <a:pt x="931" y="183"/>
                    </a:lnTo>
                    <a:lnTo>
                      <a:pt x="931" y="149"/>
                    </a:lnTo>
                    <a:lnTo>
                      <a:pt x="937" y="149"/>
                    </a:lnTo>
                    <a:lnTo>
                      <a:pt x="949" y="149"/>
                    </a:lnTo>
                    <a:lnTo>
                      <a:pt x="949" y="138"/>
                    </a:lnTo>
                    <a:lnTo>
                      <a:pt x="995" y="138"/>
                    </a:lnTo>
                    <a:lnTo>
                      <a:pt x="995" y="127"/>
                    </a:lnTo>
                    <a:lnTo>
                      <a:pt x="1185" y="127"/>
                    </a:lnTo>
                    <a:lnTo>
                      <a:pt x="1185" y="93"/>
                    </a:lnTo>
                    <a:lnTo>
                      <a:pt x="1199" y="93"/>
                    </a:lnTo>
                    <a:lnTo>
                      <a:pt x="1199" y="73"/>
                    </a:lnTo>
                    <a:lnTo>
                      <a:pt x="1399" y="73"/>
                    </a:lnTo>
                    <a:lnTo>
                      <a:pt x="1399" y="64"/>
                    </a:lnTo>
                    <a:lnTo>
                      <a:pt x="1431" y="64"/>
                    </a:lnTo>
                    <a:lnTo>
                      <a:pt x="1431" y="27"/>
                    </a:lnTo>
                    <a:lnTo>
                      <a:pt x="1493" y="27"/>
                    </a:lnTo>
                    <a:lnTo>
                      <a:pt x="1493" y="18"/>
                    </a:lnTo>
                    <a:lnTo>
                      <a:pt x="1692" y="18"/>
                    </a:lnTo>
                    <a:lnTo>
                      <a:pt x="1692" y="0"/>
                    </a:lnTo>
                    <a:lnTo>
                      <a:pt x="2044" y="0"/>
                    </a:lnTo>
                  </a:path>
                </a:pathLst>
              </a:custGeom>
              <a:noFill/>
              <a:ln w="19050" cap="flat">
                <a:solidFill>
                  <a:srgbClr val="5E732F"/>
                </a:solidFill>
                <a:prstDash val="solid"/>
                <a:miter lim="800000"/>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9" name="Oval 70"/>
              <p:cNvSpPr>
                <a:spLocks noChangeArrowheads="1"/>
              </p:cNvSpPr>
              <p:nvPr/>
            </p:nvSpPr>
            <p:spPr bwMode="auto">
              <a:xfrm>
                <a:off x="1275455" y="4711699"/>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0" name="Oval 71"/>
              <p:cNvSpPr>
                <a:spLocks noChangeArrowheads="1"/>
              </p:cNvSpPr>
              <p:nvPr/>
            </p:nvSpPr>
            <p:spPr bwMode="auto">
              <a:xfrm>
                <a:off x="1275455" y="4686299"/>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1" name="Oval 72"/>
              <p:cNvSpPr>
                <a:spLocks noChangeArrowheads="1"/>
              </p:cNvSpPr>
              <p:nvPr/>
            </p:nvSpPr>
            <p:spPr bwMode="auto">
              <a:xfrm>
                <a:off x="1303980" y="4672013"/>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2" name="Oval 73"/>
              <p:cNvSpPr>
                <a:spLocks noChangeArrowheads="1"/>
              </p:cNvSpPr>
              <p:nvPr/>
            </p:nvSpPr>
            <p:spPr bwMode="auto">
              <a:xfrm>
                <a:off x="1342489" y="4662487"/>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3" name="Oval 74"/>
              <p:cNvSpPr>
                <a:spLocks noChangeArrowheads="1"/>
              </p:cNvSpPr>
              <p:nvPr/>
            </p:nvSpPr>
            <p:spPr bwMode="auto">
              <a:xfrm>
                <a:off x="1456588" y="4597400"/>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4" name="Oval 75"/>
              <p:cNvSpPr>
                <a:spLocks noChangeArrowheads="1"/>
              </p:cNvSpPr>
              <p:nvPr/>
            </p:nvSpPr>
            <p:spPr bwMode="auto">
              <a:xfrm>
                <a:off x="1485114" y="4591050"/>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5" name="Oval 76"/>
              <p:cNvSpPr>
                <a:spLocks noChangeArrowheads="1"/>
              </p:cNvSpPr>
              <p:nvPr/>
            </p:nvSpPr>
            <p:spPr bwMode="auto">
              <a:xfrm>
                <a:off x="1469425" y="4584699"/>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6" name="Oval 77"/>
              <p:cNvSpPr>
                <a:spLocks noChangeArrowheads="1"/>
              </p:cNvSpPr>
              <p:nvPr/>
            </p:nvSpPr>
            <p:spPr bwMode="auto">
              <a:xfrm>
                <a:off x="1584951" y="4576763"/>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7" name="Oval 78"/>
              <p:cNvSpPr>
                <a:spLocks noChangeArrowheads="1"/>
              </p:cNvSpPr>
              <p:nvPr/>
            </p:nvSpPr>
            <p:spPr bwMode="auto">
              <a:xfrm>
                <a:off x="1784626" y="4570413"/>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8" name="Oval 79"/>
              <p:cNvSpPr>
                <a:spLocks noChangeArrowheads="1"/>
              </p:cNvSpPr>
              <p:nvPr/>
            </p:nvSpPr>
            <p:spPr bwMode="auto">
              <a:xfrm>
                <a:off x="1820282" y="4538663"/>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29" name="Oval 81"/>
              <p:cNvSpPr>
                <a:spLocks noChangeArrowheads="1"/>
              </p:cNvSpPr>
              <p:nvPr/>
            </p:nvSpPr>
            <p:spPr bwMode="auto">
              <a:xfrm>
                <a:off x="1937236" y="440372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0" name="Oval 82"/>
              <p:cNvSpPr>
                <a:spLocks noChangeArrowheads="1"/>
              </p:cNvSpPr>
              <p:nvPr/>
            </p:nvSpPr>
            <p:spPr bwMode="auto">
              <a:xfrm>
                <a:off x="2151173" y="440372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1" name="Oval 83"/>
              <p:cNvSpPr>
                <a:spLocks noChangeArrowheads="1"/>
              </p:cNvSpPr>
              <p:nvPr/>
            </p:nvSpPr>
            <p:spPr bwMode="auto">
              <a:xfrm>
                <a:off x="2221059" y="4325937"/>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2" name="Oval 84"/>
              <p:cNvSpPr>
                <a:spLocks noChangeArrowheads="1"/>
              </p:cNvSpPr>
              <p:nvPr/>
            </p:nvSpPr>
            <p:spPr bwMode="auto">
              <a:xfrm>
                <a:off x="3216582" y="4087812"/>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3" name="Oval 85"/>
              <p:cNvSpPr>
                <a:spLocks noChangeArrowheads="1"/>
              </p:cNvSpPr>
              <p:nvPr/>
            </p:nvSpPr>
            <p:spPr bwMode="auto">
              <a:xfrm>
                <a:off x="3255093" y="4078288"/>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4" name="Oval 86"/>
              <p:cNvSpPr>
                <a:spLocks noChangeArrowheads="1"/>
              </p:cNvSpPr>
              <p:nvPr/>
            </p:nvSpPr>
            <p:spPr bwMode="auto">
              <a:xfrm>
                <a:off x="3280764" y="4021138"/>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5" name="Oval 87"/>
              <p:cNvSpPr>
                <a:spLocks noChangeArrowheads="1"/>
              </p:cNvSpPr>
              <p:nvPr/>
            </p:nvSpPr>
            <p:spPr bwMode="auto">
              <a:xfrm>
                <a:off x="3430520" y="4006850"/>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6" name="Oval 88"/>
              <p:cNvSpPr>
                <a:spLocks noChangeArrowheads="1"/>
              </p:cNvSpPr>
              <p:nvPr/>
            </p:nvSpPr>
            <p:spPr bwMode="auto">
              <a:xfrm>
                <a:off x="3643033"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7" name="Oval 89"/>
              <p:cNvSpPr>
                <a:spLocks noChangeArrowheads="1"/>
              </p:cNvSpPr>
              <p:nvPr/>
            </p:nvSpPr>
            <p:spPr bwMode="auto">
              <a:xfrm>
                <a:off x="3681541"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8" name="Oval 90"/>
              <p:cNvSpPr>
                <a:spLocks noChangeArrowheads="1"/>
              </p:cNvSpPr>
              <p:nvPr/>
            </p:nvSpPr>
            <p:spPr bwMode="auto">
              <a:xfrm>
                <a:off x="3808478"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39" name="Oval 91"/>
              <p:cNvSpPr>
                <a:spLocks noChangeArrowheads="1"/>
              </p:cNvSpPr>
              <p:nvPr/>
            </p:nvSpPr>
            <p:spPr bwMode="auto">
              <a:xfrm>
                <a:off x="3914020"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0" name="Oval 92"/>
              <p:cNvSpPr>
                <a:spLocks noChangeArrowheads="1"/>
              </p:cNvSpPr>
              <p:nvPr/>
            </p:nvSpPr>
            <p:spPr bwMode="auto">
              <a:xfrm>
                <a:off x="3945397"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1" name="Oval 93"/>
              <p:cNvSpPr>
                <a:spLocks noChangeArrowheads="1"/>
              </p:cNvSpPr>
              <p:nvPr/>
            </p:nvSpPr>
            <p:spPr bwMode="auto">
              <a:xfrm>
                <a:off x="3968217"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2" name="Oval 94"/>
              <p:cNvSpPr>
                <a:spLocks noChangeArrowheads="1"/>
              </p:cNvSpPr>
              <p:nvPr/>
            </p:nvSpPr>
            <p:spPr bwMode="auto">
              <a:xfrm>
                <a:off x="3983907"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3" name="Oval 95"/>
              <p:cNvSpPr>
                <a:spLocks noChangeArrowheads="1"/>
              </p:cNvSpPr>
              <p:nvPr/>
            </p:nvSpPr>
            <p:spPr bwMode="auto">
              <a:xfrm>
                <a:off x="3999595"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4" name="Oval 96"/>
              <p:cNvSpPr>
                <a:spLocks noChangeArrowheads="1"/>
              </p:cNvSpPr>
              <p:nvPr/>
            </p:nvSpPr>
            <p:spPr bwMode="auto">
              <a:xfrm>
                <a:off x="4018137"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5" name="Oval 97"/>
              <p:cNvSpPr>
                <a:spLocks noChangeArrowheads="1"/>
              </p:cNvSpPr>
              <p:nvPr/>
            </p:nvSpPr>
            <p:spPr bwMode="auto">
              <a:xfrm>
                <a:off x="4040957"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6" name="Oval 98"/>
              <p:cNvSpPr>
                <a:spLocks noChangeArrowheads="1"/>
              </p:cNvSpPr>
              <p:nvPr/>
            </p:nvSpPr>
            <p:spPr bwMode="auto">
              <a:xfrm>
                <a:off x="4056645"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7" name="Oval 99"/>
              <p:cNvSpPr>
                <a:spLocks noChangeArrowheads="1"/>
              </p:cNvSpPr>
              <p:nvPr/>
            </p:nvSpPr>
            <p:spPr bwMode="auto">
              <a:xfrm>
                <a:off x="4079465"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8" name="Oval 100"/>
              <p:cNvSpPr>
                <a:spLocks noChangeArrowheads="1"/>
              </p:cNvSpPr>
              <p:nvPr/>
            </p:nvSpPr>
            <p:spPr bwMode="auto">
              <a:xfrm>
                <a:off x="4100859"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49" name="Oval 101"/>
              <p:cNvSpPr>
                <a:spLocks noChangeArrowheads="1"/>
              </p:cNvSpPr>
              <p:nvPr/>
            </p:nvSpPr>
            <p:spPr bwMode="auto">
              <a:xfrm>
                <a:off x="4130811" y="397827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grpSp>
          <p:nvGrpSpPr>
            <p:cNvPr id="628" name="Group 627"/>
            <p:cNvGrpSpPr/>
            <p:nvPr/>
          </p:nvGrpSpPr>
          <p:grpSpPr>
            <a:xfrm>
              <a:off x="1093197" y="3893185"/>
              <a:ext cx="3218916" cy="1075627"/>
              <a:chOff x="1093197" y="3759835"/>
              <a:chExt cx="3218916" cy="1075627"/>
            </a:xfrm>
          </p:grpSpPr>
          <p:sp>
            <p:nvSpPr>
              <p:cNvPr id="793" name="Freeform 44"/>
              <p:cNvSpPr>
                <a:spLocks/>
              </p:cNvSpPr>
              <p:nvPr/>
            </p:nvSpPr>
            <p:spPr bwMode="auto">
              <a:xfrm>
                <a:off x="1093197" y="3789363"/>
                <a:ext cx="3189099" cy="1016000"/>
              </a:xfrm>
              <a:custGeom>
                <a:avLst/>
                <a:gdLst>
                  <a:gd name="T0" fmla="*/ 0 w 2236"/>
                  <a:gd name="T1" fmla="*/ 640 h 640"/>
                  <a:gd name="T2" fmla="*/ 183 w 2236"/>
                  <a:gd name="T3" fmla="*/ 640 h 640"/>
                  <a:gd name="T4" fmla="*/ 183 w 2236"/>
                  <a:gd name="T5" fmla="*/ 631 h 640"/>
                  <a:gd name="T6" fmla="*/ 239 w 2236"/>
                  <a:gd name="T7" fmla="*/ 631 h 640"/>
                  <a:gd name="T8" fmla="*/ 239 w 2236"/>
                  <a:gd name="T9" fmla="*/ 620 h 640"/>
                  <a:gd name="T10" fmla="*/ 246 w 2236"/>
                  <a:gd name="T11" fmla="*/ 620 h 640"/>
                  <a:gd name="T12" fmla="*/ 246 w 2236"/>
                  <a:gd name="T13" fmla="*/ 609 h 640"/>
                  <a:gd name="T14" fmla="*/ 257 w 2236"/>
                  <a:gd name="T15" fmla="*/ 609 h 640"/>
                  <a:gd name="T16" fmla="*/ 257 w 2236"/>
                  <a:gd name="T17" fmla="*/ 564 h 640"/>
                  <a:gd name="T18" fmla="*/ 493 w 2236"/>
                  <a:gd name="T19" fmla="*/ 564 h 640"/>
                  <a:gd name="T20" fmla="*/ 493 w 2236"/>
                  <a:gd name="T21" fmla="*/ 538 h 640"/>
                  <a:gd name="T22" fmla="*/ 518 w 2236"/>
                  <a:gd name="T23" fmla="*/ 538 h 640"/>
                  <a:gd name="T24" fmla="*/ 518 w 2236"/>
                  <a:gd name="T25" fmla="*/ 430 h 640"/>
                  <a:gd name="T26" fmla="*/ 567 w 2236"/>
                  <a:gd name="T27" fmla="*/ 430 h 640"/>
                  <a:gd name="T28" fmla="*/ 567 w 2236"/>
                  <a:gd name="T29" fmla="*/ 417 h 640"/>
                  <a:gd name="T30" fmla="*/ 752 w 2236"/>
                  <a:gd name="T31" fmla="*/ 417 h 640"/>
                  <a:gd name="T32" fmla="*/ 752 w 2236"/>
                  <a:gd name="T33" fmla="*/ 406 h 640"/>
                  <a:gd name="T34" fmla="*/ 763 w 2236"/>
                  <a:gd name="T35" fmla="*/ 406 h 640"/>
                  <a:gd name="T36" fmla="*/ 763 w 2236"/>
                  <a:gd name="T37" fmla="*/ 390 h 640"/>
                  <a:gd name="T38" fmla="*/ 772 w 2236"/>
                  <a:gd name="T39" fmla="*/ 390 h 640"/>
                  <a:gd name="T40" fmla="*/ 772 w 2236"/>
                  <a:gd name="T41" fmla="*/ 366 h 640"/>
                  <a:gd name="T42" fmla="*/ 777 w 2236"/>
                  <a:gd name="T43" fmla="*/ 366 h 640"/>
                  <a:gd name="T44" fmla="*/ 777 w 2236"/>
                  <a:gd name="T45" fmla="*/ 355 h 640"/>
                  <a:gd name="T46" fmla="*/ 786 w 2236"/>
                  <a:gd name="T47" fmla="*/ 355 h 640"/>
                  <a:gd name="T48" fmla="*/ 786 w 2236"/>
                  <a:gd name="T49" fmla="*/ 328 h 640"/>
                  <a:gd name="T50" fmla="*/ 1018 w 2236"/>
                  <a:gd name="T51" fmla="*/ 328 h 640"/>
                  <a:gd name="T52" fmla="*/ 1018 w 2236"/>
                  <a:gd name="T53" fmla="*/ 317 h 640"/>
                  <a:gd name="T54" fmla="*/ 1027 w 2236"/>
                  <a:gd name="T55" fmla="*/ 317 h 640"/>
                  <a:gd name="T56" fmla="*/ 1027 w 2236"/>
                  <a:gd name="T57" fmla="*/ 254 h 640"/>
                  <a:gd name="T58" fmla="*/ 1031 w 2236"/>
                  <a:gd name="T59" fmla="*/ 254 h 640"/>
                  <a:gd name="T60" fmla="*/ 1031 w 2236"/>
                  <a:gd name="T61" fmla="*/ 243 h 640"/>
                  <a:gd name="T62" fmla="*/ 1040 w 2236"/>
                  <a:gd name="T63" fmla="*/ 243 h 640"/>
                  <a:gd name="T64" fmla="*/ 1040 w 2236"/>
                  <a:gd name="T65" fmla="*/ 234 h 640"/>
                  <a:gd name="T66" fmla="*/ 1283 w 2236"/>
                  <a:gd name="T67" fmla="*/ 234 h 640"/>
                  <a:gd name="T68" fmla="*/ 1283 w 2236"/>
                  <a:gd name="T69" fmla="*/ 185 h 640"/>
                  <a:gd name="T70" fmla="*/ 1292 w 2236"/>
                  <a:gd name="T71" fmla="*/ 185 h 640"/>
                  <a:gd name="T72" fmla="*/ 1292 w 2236"/>
                  <a:gd name="T73" fmla="*/ 174 h 640"/>
                  <a:gd name="T74" fmla="*/ 1305 w 2236"/>
                  <a:gd name="T75" fmla="*/ 174 h 640"/>
                  <a:gd name="T76" fmla="*/ 1305 w 2236"/>
                  <a:gd name="T77" fmla="*/ 163 h 640"/>
                  <a:gd name="T78" fmla="*/ 1479 w 2236"/>
                  <a:gd name="T79" fmla="*/ 163 h 640"/>
                  <a:gd name="T80" fmla="*/ 1479 w 2236"/>
                  <a:gd name="T81" fmla="*/ 149 h 640"/>
                  <a:gd name="T82" fmla="*/ 1526 w 2236"/>
                  <a:gd name="T83" fmla="*/ 149 h 640"/>
                  <a:gd name="T84" fmla="*/ 1526 w 2236"/>
                  <a:gd name="T85" fmla="*/ 136 h 640"/>
                  <a:gd name="T86" fmla="*/ 1537 w 2236"/>
                  <a:gd name="T87" fmla="*/ 136 h 640"/>
                  <a:gd name="T88" fmla="*/ 1537 w 2236"/>
                  <a:gd name="T89" fmla="*/ 89 h 640"/>
                  <a:gd name="T90" fmla="*/ 1553 w 2236"/>
                  <a:gd name="T91" fmla="*/ 89 h 640"/>
                  <a:gd name="T92" fmla="*/ 1553 w 2236"/>
                  <a:gd name="T93" fmla="*/ 76 h 640"/>
                  <a:gd name="T94" fmla="*/ 1660 w 2236"/>
                  <a:gd name="T95" fmla="*/ 76 h 640"/>
                  <a:gd name="T96" fmla="*/ 1660 w 2236"/>
                  <a:gd name="T97" fmla="*/ 62 h 640"/>
                  <a:gd name="T98" fmla="*/ 1790 w 2236"/>
                  <a:gd name="T99" fmla="*/ 62 h 640"/>
                  <a:gd name="T100" fmla="*/ 1790 w 2236"/>
                  <a:gd name="T101" fmla="*/ 53 h 640"/>
                  <a:gd name="T102" fmla="*/ 1796 w 2236"/>
                  <a:gd name="T103" fmla="*/ 53 h 640"/>
                  <a:gd name="T104" fmla="*/ 1796 w 2236"/>
                  <a:gd name="T105" fmla="*/ 11 h 640"/>
                  <a:gd name="T106" fmla="*/ 1807 w 2236"/>
                  <a:gd name="T107" fmla="*/ 11 h 640"/>
                  <a:gd name="T108" fmla="*/ 1807 w 2236"/>
                  <a:gd name="T109" fmla="*/ 0 h 640"/>
                  <a:gd name="T110" fmla="*/ 2236 w 2236"/>
                  <a:gd name="T111"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36" h="640">
                    <a:moveTo>
                      <a:pt x="0" y="640"/>
                    </a:moveTo>
                    <a:lnTo>
                      <a:pt x="183" y="640"/>
                    </a:lnTo>
                    <a:lnTo>
                      <a:pt x="183" y="631"/>
                    </a:lnTo>
                    <a:lnTo>
                      <a:pt x="239" y="631"/>
                    </a:lnTo>
                    <a:lnTo>
                      <a:pt x="239" y="620"/>
                    </a:lnTo>
                    <a:lnTo>
                      <a:pt x="246" y="620"/>
                    </a:lnTo>
                    <a:lnTo>
                      <a:pt x="246" y="609"/>
                    </a:lnTo>
                    <a:lnTo>
                      <a:pt x="257" y="609"/>
                    </a:lnTo>
                    <a:lnTo>
                      <a:pt x="257" y="564"/>
                    </a:lnTo>
                    <a:lnTo>
                      <a:pt x="493" y="564"/>
                    </a:lnTo>
                    <a:lnTo>
                      <a:pt x="493" y="538"/>
                    </a:lnTo>
                    <a:lnTo>
                      <a:pt x="518" y="538"/>
                    </a:lnTo>
                    <a:lnTo>
                      <a:pt x="518" y="430"/>
                    </a:lnTo>
                    <a:lnTo>
                      <a:pt x="567" y="430"/>
                    </a:lnTo>
                    <a:lnTo>
                      <a:pt x="567" y="417"/>
                    </a:lnTo>
                    <a:lnTo>
                      <a:pt x="752" y="417"/>
                    </a:lnTo>
                    <a:lnTo>
                      <a:pt x="752" y="406"/>
                    </a:lnTo>
                    <a:lnTo>
                      <a:pt x="763" y="406"/>
                    </a:lnTo>
                    <a:lnTo>
                      <a:pt x="763" y="390"/>
                    </a:lnTo>
                    <a:lnTo>
                      <a:pt x="772" y="390"/>
                    </a:lnTo>
                    <a:lnTo>
                      <a:pt x="772" y="366"/>
                    </a:lnTo>
                    <a:lnTo>
                      <a:pt x="777" y="366"/>
                    </a:lnTo>
                    <a:lnTo>
                      <a:pt x="777" y="355"/>
                    </a:lnTo>
                    <a:lnTo>
                      <a:pt x="786" y="355"/>
                    </a:lnTo>
                    <a:lnTo>
                      <a:pt x="786" y="328"/>
                    </a:lnTo>
                    <a:lnTo>
                      <a:pt x="1018" y="328"/>
                    </a:lnTo>
                    <a:lnTo>
                      <a:pt x="1018" y="317"/>
                    </a:lnTo>
                    <a:lnTo>
                      <a:pt x="1027" y="317"/>
                    </a:lnTo>
                    <a:lnTo>
                      <a:pt x="1027" y="254"/>
                    </a:lnTo>
                    <a:lnTo>
                      <a:pt x="1031" y="254"/>
                    </a:lnTo>
                    <a:lnTo>
                      <a:pt x="1031" y="243"/>
                    </a:lnTo>
                    <a:lnTo>
                      <a:pt x="1040" y="243"/>
                    </a:lnTo>
                    <a:lnTo>
                      <a:pt x="1040" y="234"/>
                    </a:lnTo>
                    <a:lnTo>
                      <a:pt x="1283" y="234"/>
                    </a:lnTo>
                    <a:lnTo>
                      <a:pt x="1283" y="185"/>
                    </a:lnTo>
                    <a:lnTo>
                      <a:pt x="1292" y="185"/>
                    </a:lnTo>
                    <a:lnTo>
                      <a:pt x="1292" y="174"/>
                    </a:lnTo>
                    <a:lnTo>
                      <a:pt x="1305" y="174"/>
                    </a:lnTo>
                    <a:lnTo>
                      <a:pt x="1305" y="163"/>
                    </a:lnTo>
                    <a:lnTo>
                      <a:pt x="1479" y="163"/>
                    </a:lnTo>
                    <a:lnTo>
                      <a:pt x="1479" y="149"/>
                    </a:lnTo>
                    <a:lnTo>
                      <a:pt x="1526" y="149"/>
                    </a:lnTo>
                    <a:lnTo>
                      <a:pt x="1526" y="136"/>
                    </a:lnTo>
                    <a:lnTo>
                      <a:pt x="1537" y="136"/>
                    </a:lnTo>
                    <a:lnTo>
                      <a:pt x="1537" y="89"/>
                    </a:lnTo>
                    <a:lnTo>
                      <a:pt x="1553" y="89"/>
                    </a:lnTo>
                    <a:lnTo>
                      <a:pt x="1553" y="76"/>
                    </a:lnTo>
                    <a:lnTo>
                      <a:pt x="1660" y="76"/>
                    </a:lnTo>
                    <a:lnTo>
                      <a:pt x="1660" y="62"/>
                    </a:lnTo>
                    <a:lnTo>
                      <a:pt x="1790" y="62"/>
                    </a:lnTo>
                    <a:lnTo>
                      <a:pt x="1790" y="53"/>
                    </a:lnTo>
                    <a:lnTo>
                      <a:pt x="1796" y="53"/>
                    </a:lnTo>
                    <a:lnTo>
                      <a:pt x="1796" y="11"/>
                    </a:lnTo>
                    <a:lnTo>
                      <a:pt x="1807" y="11"/>
                    </a:lnTo>
                    <a:lnTo>
                      <a:pt x="1807" y="0"/>
                    </a:lnTo>
                    <a:lnTo>
                      <a:pt x="2236" y="0"/>
                    </a:lnTo>
                  </a:path>
                </a:pathLst>
              </a:custGeom>
              <a:noFill/>
              <a:ln w="19050" cap="flat">
                <a:solidFill>
                  <a:schemeClr val="bg1">
                    <a:lumMod val="65000"/>
                  </a:schemeClr>
                </a:solidFill>
                <a:prstDash val="solid"/>
                <a:miter lim="800000"/>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nvGrpSpPr>
              <p:cNvPr id="794" name="Group 793"/>
              <p:cNvGrpSpPr/>
              <p:nvPr/>
            </p:nvGrpSpPr>
            <p:grpSpPr>
              <a:xfrm>
                <a:off x="1165134" y="3759835"/>
                <a:ext cx="3146979" cy="1075627"/>
                <a:chOff x="1170214" y="3775075"/>
                <a:chExt cx="3146979" cy="1075627"/>
              </a:xfrm>
              <a:solidFill>
                <a:schemeClr val="bg1">
                  <a:lumMod val="65000"/>
                </a:schemeClr>
              </a:solidFill>
            </p:grpSpPr>
            <p:sp>
              <p:nvSpPr>
                <p:cNvPr id="795" name="Oval 46"/>
                <p:cNvSpPr>
                  <a:spLocks noChangeArrowheads="1"/>
                </p:cNvSpPr>
                <p:nvPr/>
              </p:nvSpPr>
              <p:spPr bwMode="auto">
                <a:xfrm>
                  <a:off x="1170214" y="4795838"/>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96" name="Oval 47"/>
                <p:cNvSpPr>
                  <a:spLocks noChangeArrowheads="1"/>
                </p:cNvSpPr>
                <p:nvPr/>
              </p:nvSpPr>
              <p:spPr bwMode="auto">
                <a:xfrm>
                  <a:off x="1204445" y="4795838"/>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97" name="Oval 48"/>
                <p:cNvSpPr>
                  <a:spLocks noChangeArrowheads="1"/>
                </p:cNvSpPr>
                <p:nvPr/>
              </p:nvSpPr>
              <p:spPr bwMode="auto">
                <a:xfrm>
                  <a:off x="1439777" y="4741863"/>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98" name="Oval 49"/>
                <p:cNvSpPr>
                  <a:spLocks noChangeArrowheads="1"/>
                </p:cNvSpPr>
                <p:nvPr/>
              </p:nvSpPr>
              <p:spPr bwMode="auto">
                <a:xfrm>
                  <a:off x="1449759" y="4706938"/>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99" name="Oval 50"/>
                <p:cNvSpPr>
                  <a:spLocks noChangeArrowheads="1"/>
                </p:cNvSpPr>
                <p:nvPr/>
              </p:nvSpPr>
              <p:spPr bwMode="auto">
                <a:xfrm>
                  <a:off x="1468301" y="466724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0" name="Oval 51"/>
                <p:cNvSpPr>
                  <a:spLocks noChangeArrowheads="1"/>
                </p:cNvSpPr>
                <p:nvPr/>
              </p:nvSpPr>
              <p:spPr bwMode="auto">
                <a:xfrm>
                  <a:off x="1612352" y="466724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1" name="Oval 52"/>
                <p:cNvSpPr>
                  <a:spLocks noChangeArrowheads="1"/>
                </p:cNvSpPr>
                <p:nvPr/>
              </p:nvSpPr>
              <p:spPr bwMode="auto">
                <a:xfrm>
                  <a:off x="1685092" y="466724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2" name="Oval 53"/>
                <p:cNvSpPr>
                  <a:spLocks noChangeArrowheads="1"/>
                </p:cNvSpPr>
                <p:nvPr/>
              </p:nvSpPr>
              <p:spPr bwMode="auto">
                <a:xfrm>
                  <a:off x="1790634" y="4649788"/>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3" name="Oval 54"/>
                <p:cNvSpPr>
                  <a:spLocks noChangeArrowheads="1"/>
                </p:cNvSpPr>
                <p:nvPr/>
              </p:nvSpPr>
              <p:spPr bwMode="auto">
                <a:xfrm>
                  <a:off x="1824865" y="451802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4" name="Oval 55"/>
                <p:cNvSpPr>
                  <a:spLocks noChangeArrowheads="1"/>
                </p:cNvSpPr>
                <p:nvPr/>
              </p:nvSpPr>
              <p:spPr bwMode="auto">
                <a:xfrm>
                  <a:off x="1831995" y="4497388"/>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5" name="Oval 56"/>
                <p:cNvSpPr>
                  <a:spLocks noChangeArrowheads="1"/>
                </p:cNvSpPr>
                <p:nvPr/>
              </p:nvSpPr>
              <p:spPr bwMode="auto">
                <a:xfrm>
                  <a:off x="1904735" y="4440238"/>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6" name="Oval 57"/>
                <p:cNvSpPr>
                  <a:spLocks noChangeArrowheads="1"/>
                </p:cNvSpPr>
                <p:nvPr/>
              </p:nvSpPr>
              <p:spPr bwMode="auto">
                <a:xfrm>
                  <a:off x="3333839" y="389572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7" name="Oval 58"/>
                <p:cNvSpPr>
                  <a:spLocks noChangeArrowheads="1"/>
                </p:cNvSpPr>
                <p:nvPr/>
              </p:nvSpPr>
              <p:spPr bwMode="auto">
                <a:xfrm>
                  <a:off x="3639056" y="3835400"/>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8" name="Oval 59"/>
                <p:cNvSpPr>
                  <a:spLocks noChangeArrowheads="1"/>
                </p:cNvSpPr>
                <p:nvPr/>
              </p:nvSpPr>
              <p:spPr bwMode="auto">
                <a:xfrm>
                  <a:off x="3964242"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09" name="Oval 60"/>
                <p:cNvSpPr>
                  <a:spLocks noChangeArrowheads="1"/>
                </p:cNvSpPr>
                <p:nvPr/>
              </p:nvSpPr>
              <p:spPr bwMode="auto">
                <a:xfrm>
                  <a:off x="3982784"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0" name="Oval 61"/>
                <p:cNvSpPr>
                  <a:spLocks noChangeArrowheads="1"/>
                </p:cNvSpPr>
                <p:nvPr/>
              </p:nvSpPr>
              <p:spPr bwMode="auto">
                <a:xfrm>
                  <a:off x="4002750"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1" name="Oval 62"/>
                <p:cNvSpPr>
                  <a:spLocks noChangeArrowheads="1"/>
                </p:cNvSpPr>
                <p:nvPr/>
              </p:nvSpPr>
              <p:spPr bwMode="auto">
                <a:xfrm>
                  <a:off x="4024145"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2" name="Oval 63"/>
                <p:cNvSpPr>
                  <a:spLocks noChangeArrowheads="1"/>
                </p:cNvSpPr>
                <p:nvPr/>
              </p:nvSpPr>
              <p:spPr bwMode="auto">
                <a:xfrm>
                  <a:off x="4039834"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3" name="Oval 64"/>
                <p:cNvSpPr>
                  <a:spLocks noChangeArrowheads="1"/>
                </p:cNvSpPr>
                <p:nvPr/>
              </p:nvSpPr>
              <p:spPr bwMode="auto">
                <a:xfrm>
                  <a:off x="4059800"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4" name="Oval 65"/>
                <p:cNvSpPr>
                  <a:spLocks noChangeArrowheads="1"/>
                </p:cNvSpPr>
                <p:nvPr/>
              </p:nvSpPr>
              <p:spPr bwMode="auto">
                <a:xfrm>
                  <a:off x="4096884"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5" name="Oval 66"/>
                <p:cNvSpPr>
                  <a:spLocks noChangeArrowheads="1"/>
                </p:cNvSpPr>
                <p:nvPr/>
              </p:nvSpPr>
              <p:spPr bwMode="auto">
                <a:xfrm>
                  <a:off x="4113998"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6" name="Oval 67"/>
                <p:cNvSpPr>
                  <a:spLocks noChangeArrowheads="1"/>
                </p:cNvSpPr>
                <p:nvPr/>
              </p:nvSpPr>
              <p:spPr bwMode="auto">
                <a:xfrm>
                  <a:off x="4158212"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817" name="Oval 68"/>
                <p:cNvSpPr>
                  <a:spLocks noChangeArrowheads="1"/>
                </p:cNvSpPr>
                <p:nvPr/>
              </p:nvSpPr>
              <p:spPr bwMode="auto">
                <a:xfrm>
                  <a:off x="4262329" y="377507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grpSp>
        <p:grpSp>
          <p:nvGrpSpPr>
            <p:cNvPr id="629" name="Group 628"/>
            <p:cNvGrpSpPr/>
            <p:nvPr/>
          </p:nvGrpSpPr>
          <p:grpSpPr>
            <a:xfrm>
              <a:off x="841012" y="2996557"/>
              <a:ext cx="124017" cy="1986694"/>
              <a:chOff x="959473" y="2904575"/>
              <a:chExt cx="138037" cy="1986694"/>
            </a:xfrm>
          </p:grpSpPr>
          <p:sp>
            <p:nvSpPr>
              <p:cNvPr id="785" name="TextBox 784"/>
              <p:cNvSpPr txBox="1"/>
              <p:nvPr/>
            </p:nvSpPr>
            <p:spPr bwMode="auto">
              <a:xfrm>
                <a:off x="1042295" y="4772215"/>
                <a:ext cx="5521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a:t>
                </a:r>
              </a:p>
            </p:txBody>
          </p:sp>
          <p:sp>
            <p:nvSpPr>
              <p:cNvPr id="786" name="TextBox 785"/>
              <p:cNvSpPr txBox="1"/>
              <p:nvPr/>
            </p:nvSpPr>
            <p:spPr bwMode="auto">
              <a:xfrm>
                <a:off x="959474" y="4505974"/>
                <a:ext cx="138035"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0.1</a:t>
                </a:r>
              </a:p>
            </p:txBody>
          </p:sp>
          <p:sp>
            <p:nvSpPr>
              <p:cNvPr id="787" name="TextBox 786"/>
              <p:cNvSpPr txBox="1"/>
              <p:nvPr/>
            </p:nvSpPr>
            <p:spPr bwMode="auto">
              <a:xfrm>
                <a:off x="959473" y="4243331"/>
                <a:ext cx="138036"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0.2</a:t>
                </a:r>
              </a:p>
            </p:txBody>
          </p:sp>
          <p:sp>
            <p:nvSpPr>
              <p:cNvPr id="788" name="TextBox 787"/>
              <p:cNvSpPr txBox="1"/>
              <p:nvPr/>
            </p:nvSpPr>
            <p:spPr bwMode="auto">
              <a:xfrm>
                <a:off x="959474" y="3979302"/>
                <a:ext cx="138036"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0.3</a:t>
                </a:r>
              </a:p>
            </p:txBody>
          </p:sp>
          <p:sp>
            <p:nvSpPr>
              <p:cNvPr id="789" name="TextBox 788"/>
              <p:cNvSpPr txBox="1"/>
              <p:nvPr/>
            </p:nvSpPr>
            <p:spPr bwMode="auto">
              <a:xfrm>
                <a:off x="959474" y="3717483"/>
                <a:ext cx="138036"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0.4</a:t>
                </a:r>
              </a:p>
            </p:txBody>
          </p:sp>
          <p:sp>
            <p:nvSpPr>
              <p:cNvPr id="790" name="TextBox 789"/>
              <p:cNvSpPr txBox="1"/>
              <p:nvPr/>
            </p:nvSpPr>
            <p:spPr bwMode="auto">
              <a:xfrm>
                <a:off x="959474" y="3448504"/>
                <a:ext cx="138036"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0.5</a:t>
                </a:r>
              </a:p>
            </p:txBody>
          </p:sp>
          <p:sp>
            <p:nvSpPr>
              <p:cNvPr id="791" name="TextBox 790"/>
              <p:cNvSpPr txBox="1"/>
              <p:nvPr/>
            </p:nvSpPr>
            <p:spPr bwMode="auto">
              <a:xfrm>
                <a:off x="959474" y="3180683"/>
                <a:ext cx="138036"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0.6</a:t>
                </a:r>
              </a:p>
            </p:txBody>
          </p:sp>
          <p:sp>
            <p:nvSpPr>
              <p:cNvPr id="792" name="TextBox 791"/>
              <p:cNvSpPr txBox="1"/>
              <p:nvPr/>
            </p:nvSpPr>
            <p:spPr bwMode="auto">
              <a:xfrm>
                <a:off x="959474" y="2904575"/>
                <a:ext cx="138036"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0.7</a:t>
                </a:r>
              </a:p>
            </p:txBody>
          </p:sp>
        </p:grpSp>
        <p:grpSp>
          <p:nvGrpSpPr>
            <p:cNvPr id="630" name="Group 629"/>
            <p:cNvGrpSpPr/>
            <p:nvPr/>
          </p:nvGrpSpPr>
          <p:grpSpPr>
            <a:xfrm>
              <a:off x="1074282" y="5034460"/>
              <a:ext cx="3380562" cy="119055"/>
              <a:chOff x="1181021" y="4967785"/>
              <a:chExt cx="3762760" cy="119055"/>
            </a:xfrm>
          </p:grpSpPr>
          <p:sp>
            <p:nvSpPr>
              <p:cNvPr id="775" name="TextBox 774"/>
              <p:cNvSpPr txBox="1"/>
              <p:nvPr/>
            </p:nvSpPr>
            <p:spPr bwMode="auto">
              <a:xfrm>
                <a:off x="1181021" y="4967785"/>
                <a:ext cx="55214" cy="119055"/>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750" dirty="0">
                    <a:solidFill>
                      <a:srgbClr val="000000"/>
                    </a:solidFill>
                  </a:rPr>
                  <a:t>0</a:t>
                </a:r>
              </a:p>
            </p:txBody>
          </p:sp>
          <p:sp>
            <p:nvSpPr>
              <p:cNvPr id="776" name="TextBox 775"/>
              <p:cNvSpPr txBox="1"/>
              <p:nvPr/>
            </p:nvSpPr>
            <p:spPr bwMode="auto">
              <a:xfrm>
                <a:off x="1532369" y="4967785"/>
                <a:ext cx="110428"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750" dirty="0">
                    <a:solidFill>
                      <a:srgbClr val="000000"/>
                    </a:solidFill>
                  </a:rPr>
                  <a:t>12</a:t>
                </a:r>
              </a:p>
            </p:txBody>
          </p:sp>
          <p:sp>
            <p:nvSpPr>
              <p:cNvPr id="777" name="TextBox 776"/>
              <p:cNvSpPr txBox="1"/>
              <p:nvPr/>
            </p:nvSpPr>
            <p:spPr bwMode="auto">
              <a:xfrm>
                <a:off x="1966065" y="4967785"/>
                <a:ext cx="110430"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24</a:t>
                </a:r>
              </a:p>
            </p:txBody>
          </p:sp>
          <p:sp>
            <p:nvSpPr>
              <p:cNvPr id="778" name="TextBox 777"/>
              <p:cNvSpPr txBox="1"/>
              <p:nvPr/>
            </p:nvSpPr>
            <p:spPr bwMode="auto">
              <a:xfrm>
                <a:off x="2373549" y="4967785"/>
                <a:ext cx="110430"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36</a:t>
                </a:r>
              </a:p>
            </p:txBody>
          </p:sp>
          <p:sp>
            <p:nvSpPr>
              <p:cNvPr id="779" name="TextBox 778"/>
              <p:cNvSpPr txBox="1"/>
              <p:nvPr/>
            </p:nvSpPr>
            <p:spPr bwMode="auto">
              <a:xfrm>
                <a:off x="2776591" y="4967785"/>
                <a:ext cx="110430"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48</a:t>
                </a:r>
              </a:p>
            </p:txBody>
          </p:sp>
          <p:sp>
            <p:nvSpPr>
              <p:cNvPr id="780" name="TextBox 779"/>
              <p:cNvSpPr txBox="1"/>
              <p:nvPr/>
            </p:nvSpPr>
            <p:spPr bwMode="auto">
              <a:xfrm>
                <a:off x="3189230" y="4967785"/>
                <a:ext cx="110430"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60</a:t>
                </a:r>
              </a:p>
            </p:txBody>
          </p:sp>
          <p:sp>
            <p:nvSpPr>
              <p:cNvPr id="781" name="TextBox 780"/>
              <p:cNvSpPr txBox="1"/>
              <p:nvPr/>
            </p:nvSpPr>
            <p:spPr bwMode="auto">
              <a:xfrm>
                <a:off x="3591116" y="4967785"/>
                <a:ext cx="110430"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72</a:t>
                </a:r>
              </a:p>
            </p:txBody>
          </p:sp>
          <p:sp>
            <p:nvSpPr>
              <p:cNvPr id="782" name="TextBox 781"/>
              <p:cNvSpPr txBox="1"/>
              <p:nvPr/>
            </p:nvSpPr>
            <p:spPr bwMode="auto">
              <a:xfrm>
                <a:off x="3994649" y="4967785"/>
                <a:ext cx="110430"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84</a:t>
                </a:r>
              </a:p>
            </p:txBody>
          </p:sp>
          <p:sp>
            <p:nvSpPr>
              <p:cNvPr id="783" name="TextBox 782"/>
              <p:cNvSpPr txBox="1"/>
              <p:nvPr/>
            </p:nvSpPr>
            <p:spPr bwMode="auto">
              <a:xfrm>
                <a:off x="4778137" y="4967785"/>
                <a:ext cx="16564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108</a:t>
                </a:r>
              </a:p>
            </p:txBody>
          </p:sp>
          <p:sp>
            <p:nvSpPr>
              <p:cNvPr id="784" name="TextBox 783"/>
              <p:cNvSpPr txBox="1"/>
              <p:nvPr/>
            </p:nvSpPr>
            <p:spPr bwMode="auto">
              <a:xfrm>
                <a:off x="4399341" y="4967785"/>
                <a:ext cx="110429"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96</a:t>
                </a:r>
              </a:p>
            </p:txBody>
          </p:sp>
        </p:grpSp>
        <p:sp>
          <p:nvSpPr>
            <p:cNvPr id="631" name="TextBox 630"/>
            <p:cNvSpPr txBox="1"/>
            <p:nvPr/>
          </p:nvSpPr>
          <p:spPr bwMode="auto">
            <a:xfrm>
              <a:off x="1179614" y="3142995"/>
              <a:ext cx="1420384" cy="214297"/>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75" dirty="0">
                  <a:solidFill>
                    <a:srgbClr val="000000"/>
                  </a:solidFill>
                </a:rPr>
                <a:t>Hazard Ratio: 0.77 (95% CI: 0.55, 1.09); </a:t>
              </a:r>
              <a:br>
                <a:rPr lang="en-US" sz="675" dirty="0">
                  <a:solidFill>
                    <a:srgbClr val="000000"/>
                  </a:solidFill>
                </a:rPr>
              </a:br>
              <a:r>
                <a:rPr lang="en-US" sz="675" i="1" dirty="0">
                  <a:solidFill>
                    <a:srgbClr val="000000"/>
                  </a:solidFill>
                </a:rPr>
                <a:t>P=</a:t>
              </a:r>
              <a:r>
                <a:rPr lang="en-US" sz="675" dirty="0">
                  <a:solidFill>
                    <a:srgbClr val="000000"/>
                  </a:solidFill>
                </a:rPr>
                <a:t>0.1442</a:t>
              </a:r>
            </a:p>
          </p:txBody>
        </p:sp>
        <p:sp>
          <p:nvSpPr>
            <p:cNvPr id="632" name="TextBox 631"/>
            <p:cNvSpPr txBox="1"/>
            <p:nvPr/>
          </p:nvSpPr>
          <p:spPr bwMode="auto">
            <a:xfrm rot="16200000">
              <a:off x="-140923" y="3806977"/>
              <a:ext cx="1445518" cy="33335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750" b="1" dirty="0">
                  <a:solidFill>
                    <a:srgbClr val="000000"/>
                  </a:solidFill>
                </a:rPr>
                <a:t>Proportion of subjects with </a:t>
              </a:r>
            </a:p>
            <a:p>
              <a:pPr algn="ctr"/>
              <a:r>
                <a:rPr lang="en-US" sz="750" b="1" dirty="0">
                  <a:solidFill>
                    <a:srgbClr val="000000"/>
                  </a:solidFill>
                </a:rPr>
                <a:t>confirmed disease progression</a:t>
              </a:r>
            </a:p>
          </p:txBody>
        </p:sp>
        <p:sp>
          <p:nvSpPr>
            <p:cNvPr id="633" name="TextBox 632"/>
            <p:cNvSpPr txBox="1"/>
            <p:nvPr/>
          </p:nvSpPr>
          <p:spPr bwMode="auto">
            <a:xfrm>
              <a:off x="1122490" y="5142259"/>
              <a:ext cx="3137276" cy="214297"/>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750" b="1" dirty="0">
                  <a:solidFill>
                    <a:srgbClr val="061421"/>
                  </a:solidFill>
                </a:rPr>
                <a:t>Time to confirmed disease progression (weeks)</a:t>
              </a:r>
            </a:p>
          </p:txBody>
        </p:sp>
        <p:sp>
          <p:nvSpPr>
            <p:cNvPr id="634" name="Text Box 21"/>
            <p:cNvSpPr txBox="1">
              <a:spLocks noChangeArrowheads="1"/>
            </p:cNvSpPr>
            <p:nvPr/>
          </p:nvSpPr>
          <p:spPr bwMode="auto">
            <a:xfrm>
              <a:off x="5438508" y="5738407"/>
              <a:ext cx="2895600" cy="22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825" b="1" dirty="0">
                  <a:solidFill>
                    <a:srgbClr val="000000"/>
                  </a:solidFill>
                  <a:latin typeface="Arial"/>
                  <a:ea typeface="Arial Unicode MS"/>
                  <a:cs typeface="Arial Unicode MS"/>
                </a:rPr>
                <a:t>Modified Criteria (n=225)</a:t>
              </a:r>
            </a:p>
          </p:txBody>
        </p:sp>
        <p:grpSp>
          <p:nvGrpSpPr>
            <p:cNvPr id="635" name="Group 634"/>
            <p:cNvGrpSpPr/>
            <p:nvPr/>
          </p:nvGrpSpPr>
          <p:grpSpPr>
            <a:xfrm>
              <a:off x="241476" y="5287997"/>
              <a:ext cx="4158802" cy="376963"/>
              <a:chOff x="241476" y="5154647"/>
              <a:chExt cx="4158802" cy="376963"/>
            </a:xfrm>
          </p:grpSpPr>
          <p:sp>
            <p:nvSpPr>
              <p:cNvPr id="751" name="TextBox 750"/>
              <p:cNvSpPr txBox="1"/>
              <p:nvPr/>
            </p:nvSpPr>
            <p:spPr bwMode="auto">
              <a:xfrm>
                <a:off x="1050424" y="5436366"/>
                <a:ext cx="119055" cy="9524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292</a:t>
                </a:r>
              </a:p>
            </p:txBody>
          </p:sp>
          <p:sp>
            <p:nvSpPr>
              <p:cNvPr id="752" name="TextBox 751"/>
              <p:cNvSpPr txBox="1"/>
              <p:nvPr/>
            </p:nvSpPr>
            <p:spPr bwMode="auto">
              <a:xfrm>
                <a:off x="1407287" y="543636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269</a:t>
                </a:r>
              </a:p>
            </p:txBody>
          </p:sp>
          <p:sp>
            <p:nvSpPr>
              <p:cNvPr id="753" name="TextBox 752"/>
              <p:cNvSpPr txBox="1"/>
              <p:nvPr/>
            </p:nvSpPr>
            <p:spPr bwMode="auto">
              <a:xfrm>
                <a:off x="1769665" y="543636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253</a:t>
                </a:r>
              </a:p>
            </p:txBody>
          </p:sp>
          <p:sp>
            <p:nvSpPr>
              <p:cNvPr id="754" name="TextBox 753"/>
              <p:cNvSpPr txBox="1"/>
              <p:nvPr/>
            </p:nvSpPr>
            <p:spPr bwMode="auto">
              <a:xfrm>
                <a:off x="2135761" y="543636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231</a:t>
                </a:r>
              </a:p>
            </p:txBody>
          </p:sp>
          <p:sp>
            <p:nvSpPr>
              <p:cNvPr id="755" name="TextBox 754"/>
              <p:cNvSpPr txBox="1"/>
              <p:nvPr/>
            </p:nvSpPr>
            <p:spPr bwMode="auto">
              <a:xfrm>
                <a:off x="2497864" y="543636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216</a:t>
                </a:r>
              </a:p>
            </p:txBody>
          </p:sp>
          <p:sp>
            <p:nvSpPr>
              <p:cNvPr id="756" name="TextBox 755"/>
              <p:cNvSpPr txBox="1"/>
              <p:nvPr/>
            </p:nvSpPr>
            <p:spPr bwMode="auto">
              <a:xfrm>
                <a:off x="2868590" y="543636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208</a:t>
                </a:r>
              </a:p>
            </p:txBody>
          </p:sp>
          <p:sp>
            <p:nvSpPr>
              <p:cNvPr id="757" name="TextBox 756"/>
              <p:cNvSpPr txBox="1"/>
              <p:nvPr/>
            </p:nvSpPr>
            <p:spPr bwMode="auto">
              <a:xfrm>
                <a:off x="3229654" y="543636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194</a:t>
                </a:r>
              </a:p>
            </p:txBody>
          </p:sp>
          <p:sp>
            <p:nvSpPr>
              <p:cNvPr id="758" name="TextBox 757"/>
              <p:cNvSpPr txBox="1"/>
              <p:nvPr/>
            </p:nvSpPr>
            <p:spPr bwMode="auto">
              <a:xfrm>
                <a:off x="3592200" y="543636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185</a:t>
                </a:r>
              </a:p>
            </p:txBody>
          </p:sp>
          <p:sp>
            <p:nvSpPr>
              <p:cNvPr id="759" name="TextBox 758"/>
              <p:cNvSpPr txBox="1"/>
              <p:nvPr/>
            </p:nvSpPr>
            <p:spPr bwMode="auto">
              <a:xfrm>
                <a:off x="4360592" y="5436366"/>
                <a:ext cx="39686"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a:t>
                </a:r>
              </a:p>
            </p:txBody>
          </p:sp>
          <p:sp>
            <p:nvSpPr>
              <p:cNvPr id="760" name="TextBox 759"/>
              <p:cNvSpPr txBox="1"/>
              <p:nvPr/>
            </p:nvSpPr>
            <p:spPr bwMode="auto">
              <a:xfrm>
                <a:off x="3955784" y="543636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136</a:t>
                </a:r>
              </a:p>
            </p:txBody>
          </p:sp>
          <p:grpSp>
            <p:nvGrpSpPr>
              <p:cNvPr id="761" name="Group 760"/>
              <p:cNvGrpSpPr/>
              <p:nvPr/>
            </p:nvGrpSpPr>
            <p:grpSpPr>
              <a:xfrm>
                <a:off x="335080" y="5317915"/>
                <a:ext cx="4065197" cy="95244"/>
                <a:chOff x="335080" y="5246795"/>
                <a:chExt cx="4065197" cy="95244"/>
              </a:xfrm>
            </p:grpSpPr>
            <p:sp>
              <p:nvSpPr>
                <p:cNvPr id="764" name="TextBox 763"/>
                <p:cNvSpPr txBox="1"/>
                <p:nvPr/>
              </p:nvSpPr>
              <p:spPr bwMode="auto">
                <a:xfrm>
                  <a:off x="1039678" y="5246795"/>
                  <a:ext cx="119055" cy="9524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147</a:t>
                  </a:r>
                </a:p>
              </p:txBody>
            </p:sp>
            <p:sp>
              <p:nvSpPr>
                <p:cNvPr id="765" name="TextBox 764"/>
                <p:cNvSpPr txBox="1"/>
                <p:nvPr/>
              </p:nvSpPr>
              <p:spPr bwMode="auto">
                <a:xfrm>
                  <a:off x="1407288" y="5246795"/>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142</a:t>
                  </a:r>
                </a:p>
              </p:txBody>
            </p:sp>
            <p:sp>
              <p:nvSpPr>
                <p:cNvPr id="766" name="TextBox 765"/>
                <p:cNvSpPr txBox="1"/>
                <p:nvPr/>
              </p:nvSpPr>
              <p:spPr bwMode="auto">
                <a:xfrm>
                  <a:off x="1769665" y="5246795"/>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131</a:t>
                  </a:r>
                </a:p>
              </p:txBody>
            </p:sp>
            <p:sp>
              <p:nvSpPr>
                <p:cNvPr id="767" name="TextBox 766"/>
                <p:cNvSpPr txBox="1"/>
                <p:nvPr/>
              </p:nvSpPr>
              <p:spPr bwMode="auto">
                <a:xfrm>
                  <a:off x="2135760" y="5246795"/>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116</a:t>
                  </a:r>
                </a:p>
              </p:txBody>
            </p:sp>
            <p:sp>
              <p:nvSpPr>
                <p:cNvPr id="768" name="TextBox 767"/>
                <p:cNvSpPr txBox="1"/>
                <p:nvPr/>
              </p:nvSpPr>
              <p:spPr bwMode="auto">
                <a:xfrm>
                  <a:off x="2497865" y="5246795"/>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110</a:t>
                  </a:r>
                </a:p>
              </p:txBody>
            </p:sp>
            <p:sp>
              <p:nvSpPr>
                <p:cNvPr id="769" name="TextBox 768"/>
                <p:cNvSpPr txBox="1"/>
                <p:nvPr/>
              </p:nvSpPr>
              <p:spPr bwMode="auto">
                <a:xfrm>
                  <a:off x="2868588" y="5246795"/>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103</a:t>
                  </a:r>
                </a:p>
              </p:txBody>
            </p:sp>
            <p:sp>
              <p:nvSpPr>
                <p:cNvPr id="770" name="TextBox 769"/>
                <p:cNvSpPr txBox="1"/>
                <p:nvPr/>
              </p:nvSpPr>
              <p:spPr bwMode="auto">
                <a:xfrm>
                  <a:off x="3249495"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95</a:t>
                  </a:r>
                </a:p>
              </p:txBody>
            </p:sp>
            <p:sp>
              <p:nvSpPr>
                <p:cNvPr id="771" name="TextBox 770"/>
                <p:cNvSpPr txBox="1"/>
                <p:nvPr/>
              </p:nvSpPr>
              <p:spPr bwMode="auto">
                <a:xfrm>
                  <a:off x="3612041"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87</a:t>
                  </a:r>
                </a:p>
              </p:txBody>
            </p:sp>
            <p:sp>
              <p:nvSpPr>
                <p:cNvPr id="772" name="TextBox 771"/>
                <p:cNvSpPr txBox="1"/>
                <p:nvPr/>
              </p:nvSpPr>
              <p:spPr bwMode="auto">
                <a:xfrm>
                  <a:off x="4360591" y="5246795"/>
                  <a:ext cx="39686"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0</a:t>
                  </a:r>
                </a:p>
              </p:txBody>
            </p:sp>
            <p:sp>
              <p:nvSpPr>
                <p:cNvPr id="773" name="TextBox 772"/>
                <p:cNvSpPr txBox="1"/>
                <p:nvPr/>
              </p:nvSpPr>
              <p:spPr bwMode="auto">
                <a:xfrm>
                  <a:off x="3975626"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58</a:t>
                  </a:r>
                </a:p>
              </p:txBody>
            </p:sp>
            <p:sp>
              <p:nvSpPr>
                <p:cNvPr id="774" name="TextBox 773"/>
                <p:cNvSpPr txBox="1"/>
                <p:nvPr/>
              </p:nvSpPr>
              <p:spPr bwMode="auto">
                <a:xfrm>
                  <a:off x="335080" y="5246795"/>
                  <a:ext cx="261258"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00" b="1" dirty="0">
                      <a:solidFill>
                        <a:srgbClr val="000000"/>
                      </a:solidFill>
                    </a:rPr>
                    <a:t>Placebo</a:t>
                  </a:r>
                </a:p>
              </p:txBody>
            </p:sp>
          </p:grpSp>
          <p:sp>
            <p:nvSpPr>
              <p:cNvPr id="762" name="TextBox 761"/>
              <p:cNvSpPr txBox="1"/>
              <p:nvPr/>
            </p:nvSpPr>
            <p:spPr bwMode="auto">
              <a:xfrm>
                <a:off x="328418" y="5436366"/>
                <a:ext cx="338974"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00" b="1" dirty="0">
                    <a:solidFill>
                      <a:srgbClr val="000000"/>
                    </a:solidFill>
                  </a:rPr>
                  <a:t>Rituximab</a:t>
                </a:r>
              </a:p>
            </p:txBody>
          </p:sp>
          <p:sp>
            <p:nvSpPr>
              <p:cNvPr id="763" name="TextBox 762"/>
              <p:cNvSpPr txBox="1"/>
              <p:nvPr/>
            </p:nvSpPr>
            <p:spPr bwMode="auto">
              <a:xfrm>
                <a:off x="241476" y="5154647"/>
                <a:ext cx="684893" cy="190487"/>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600" b="1" dirty="0">
                    <a:solidFill>
                      <a:srgbClr val="000000"/>
                    </a:solidFill>
                  </a:rPr>
                  <a:t>Patients at risk</a:t>
                </a:r>
              </a:p>
            </p:txBody>
          </p:sp>
        </p:grpSp>
        <p:grpSp>
          <p:nvGrpSpPr>
            <p:cNvPr id="636" name="Group 635"/>
            <p:cNvGrpSpPr/>
            <p:nvPr/>
          </p:nvGrpSpPr>
          <p:grpSpPr>
            <a:xfrm>
              <a:off x="5313364" y="3065463"/>
              <a:ext cx="3378416" cy="1976437"/>
              <a:chOff x="4911725" y="2932113"/>
              <a:chExt cx="3768725" cy="1976437"/>
            </a:xfrm>
          </p:grpSpPr>
          <p:sp>
            <p:nvSpPr>
              <p:cNvPr id="732" name="Line 25"/>
              <p:cNvSpPr>
                <a:spLocks noChangeShapeType="1"/>
              </p:cNvSpPr>
              <p:nvPr/>
            </p:nvSpPr>
            <p:spPr bwMode="auto">
              <a:xfrm>
                <a:off x="4911725" y="2938463"/>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33" name="Line 26"/>
              <p:cNvSpPr>
                <a:spLocks noChangeShapeType="1"/>
              </p:cNvSpPr>
              <p:nvPr/>
            </p:nvSpPr>
            <p:spPr bwMode="auto">
              <a:xfrm>
                <a:off x="4911725" y="3481388"/>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34" name="Line 27"/>
              <p:cNvSpPr>
                <a:spLocks noChangeShapeType="1"/>
              </p:cNvSpPr>
              <p:nvPr/>
            </p:nvSpPr>
            <p:spPr bwMode="auto">
              <a:xfrm>
                <a:off x="4911725" y="3214688"/>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35" name="Line 28"/>
              <p:cNvSpPr>
                <a:spLocks noChangeShapeType="1"/>
              </p:cNvSpPr>
              <p:nvPr/>
            </p:nvSpPr>
            <p:spPr bwMode="auto">
              <a:xfrm>
                <a:off x="4911725" y="3749675"/>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36" name="Line 29"/>
              <p:cNvSpPr>
                <a:spLocks noChangeShapeType="1"/>
              </p:cNvSpPr>
              <p:nvPr/>
            </p:nvSpPr>
            <p:spPr bwMode="auto">
              <a:xfrm>
                <a:off x="4911725" y="4278313"/>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37" name="Line 30"/>
              <p:cNvSpPr>
                <a:spLocks noChangeShapeType="1"/>
              </p:cNvSpPr>
              <p:nvPr/>
            </p:nvSpPr>
            <p:spPr bwMode="auto">
              <a:xfrm>
                <a:off x="4911725" y="4011613"/>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38" name="Line 31"/>
              <p:cNvSpPr>
                <a:spLocks noChangeShapeType="1"/>
              </p:cNvSpPr>
              <p:nvPr/>
            </p:nvSpPr>
            <p:spPr bwMode="auto">
              <a:xfrm>
                <a:off x="4911725" y="4543425"/>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39" name="Line 32"/>
              <p:cNvSpPr>
                <a:spLocks noChangeShapeType="1"/>
              </p:cNvSpPr>
              <p:nvPr/>
            </p:nvSpPr>
            <p:spPr bwMode="auto">
              <a:xfrm>
                <a:off x="4911725" y="4808538"/>
                <a:ext cx="71437" cy="0"/>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0" name="Line 33"/>
              <p:cNvSpPr>
                <a:spLocks noChangeShapeType="1"/>
              </p:cNvSpPr>
              <p:nvPr/>
            </p:nvSpPr>
            <p:spPr bwMode="auto">
              <a:xfrm>
                <a:off x="5029200"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1" name="Line 34"/>
              <p:cNvSpPr>
                <a:spLocks noChangeShapeType="1"/>
              </p:cNvSpPr>
              <p:nvPr/>
            </p:nvSpPr>
            <p:spPr bwMode="auto">
              <a:xfrm>
                <a:off x="5429250"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2" name="Line 35"/>
              <p:cNvSpPr>
                <a:spLocks noChangeShapeType="1"/>
              </p:cNvSpPr>
              <p:nvPr/>
            </p:nvSpPr>
            <p:spPr bwMode="auto">
              <a:xfrm>
                <a:off x="5835650"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3" name="Line 36"/>
              <p:cNvSpPr>
                <a:spLocks noChangeShapeType="1"/>
              </p:cNvSpPr>
              <p:nvPr/>
            </p:nvSpPr>
            <p:spPr bwMode="auto">
              <a:xfrm>
                <a:off x="6240463"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4" name="Line 37"/>
              <p:cNvSpPr>
                <a:spLocks noChangeShapeType="1"/>
              </p:cNvSpPr>
              <p:nvPr/>
            </p:nvSpPr>
            <p:spPr bwMode="auto">
              <a:xfrm>
                <a:off x="6646863"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5" name="Line 38"/>
              <p:cNvSpPr>
                <a:spLocks noChangeShapeType="1"/>
              </p:cNvSpPr>
              <p:nvPr/>
            </p:nvSpPr>
            <p:spPr bwMode="auto">
              <a:xfrm>
                <a:off x="7054850"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6" name="Line 39"/>
              <p:cNvSpPr>
                <a:spLocks noChangeShapeType="1"/>
              </p:cNvSpPr>
              <p:nvPr/>
            </p:nvSpPr>
            <p:spPr bwMode="auto">
              <a:xfrm>
                <a:off x="7458075"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7" name="Line 40"/>
              <p:cNvSpPr>
                <a:spLocks noChangeShapeType="1"/>
              </p:cNvSpPr>
              <p:nvPr/>
            </p:nvSpPr>
            <p:spPr bwMode="auto">
              <a:xfrm>
                <a:off x="7862888"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8" name="Line 41"/>
              <p:cNvSpPr>
                <a:spLocks noChangeShapeType="1"/>
              </p:cNvSpPr>
              <p:nvPr/>
            </p:nvSpPr>
            <p:spPr bwMode="auto">
              <a:xfrm>
                <a:off x="8269288"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49" name="Line 42"/>
              <p:cNvSpPr>
                <a:spLocks noChangeShapeType="1"/>
              </p:cNvSpPr>
              <p:nvPr/>
            </p:nvSpPr>
            <p:spPr bwMode="auto">
              <a:xfrm>
                <a:off x="8674100" y="4837113"/>
                <a:ext cx="0" cy="71437"/>
              </a:xfrm>
              <a:prstGeom prst="line">
                <a:avLst/>
              </a:prstGeom>
              <a:noFill/>
              <a:ln w="14288" cap="flat">
                <a:solidFill>
                  <a:srgbClr val="020202"/>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50" name="Freeform 43"/>
              <p:cNvSpPr>
                <a:spLocks/>
              </p:cNvSpPr>
              <p:nvPr/>
            </p:nvSpPr>
            <p:spPr bwMode="auto">
              <a:xfrm>
                <a:off x="4986338" y="2932113"/>
                <a:ext cx="3694112" cy="1905000"/>
              </a:xfrm>
              <a:custGeom>
                <a:avLst/>
                <a:gdLst>
                  <a:gd name="T0" fmla="*/ 0 w 2327"/>
                  <a:gd name="T1" fmla="*/ 0 h 1200"/>
                  <a:gd name="T2" fmla="*/ 2 w 2327"/>
                  <a:gd name="T3" fmla="*/ 1200 h 1200"/>
                  <a:gd name="T4" fmla="*/ 2327 w 2327"/>
                  <a:gd name="T5" fmla="*/ 1200 h 1200"/>
                </a:gdLst>
                <a:ahLst/>
                <a:cxnLst>
                  <a:cxn ang="0">
                    <a:pos x="T0" y="T1"/>
                  </a:cxn>
                  <a:cxn ang="0">
                    <a:pos x="T2" y="T3"/>
                  </a:cxn>
                  <a:cxn ang="0">
                    <a:pos x="T4" y="T5"/>
                  </a:cxn>
                </a:cxnLst>
                <a:rect l="0" t="0" r="r" b="b"/>
                <a:pathLst>
                  <a:path w="2327" h="1200">
                    <a:moveTo>
                      <a:pt x="0" y="0"/>
                    </a:moveTo>
                    <a:lnTo>
                      <a:pt x="2" y="1200"/>
                    </a:lnTo>
                    <a:lnTo>
                      <a:pt x="2327" y="1200"/>
                    </a:lnTo>
                  </a:path>
                </a:pathLst>
              </a:custGeom>
              <a:noFill/>
              <a:ln w="14288" cap="flat">
                <a:solidFill>
                  <a:srgbClr val="02020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grpSp>
          <p:nvGrpSpPr>
            <p:cNvPr id="637" name="Group 636"/>
            <p:cNvGrpSpPr/>
            <p:nvPr/>
          </p:nvGrpSpPr>
          <p:grpSpPr>
            <a:xfrm>
              <a:off x="5388385" y="5034460"/>
              <a:ext cx="3373233" cy="119055"/>
              <a:chOff x="1181021" y="4967785"/>
              <a:chExt cx="3762943" cy="119055"/>
            </a:xfrm>
          </p:grpSpPr>
          <p:sp>
            <p:nvSpPr>
              <p:cNvPr id="722" name="TextBox 721"/>
              <p:cNvSpPr txBox="1"/>
              <p:nvPr/>
            </p:nvSpPr>
            <p:spPr bwMode="auto">
              <a:xfrm>
                <a:off x="1181021" y="4967785"/>
                <a:ext cx="55337" cy="119055"/>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750" dirty="0">
                    <a:solidFill>
                      <a:srgbClr val="000000"/>
                    </a:solidFill>
                  </a:rPr>
                  <a:t>0</a:t>
                </a:r>
              </a:p>
            </p:txBody>
          </p:sp>
          <p:sp>
            <p:nvSpPr>
              <p:cNvPr id="723" name="TextBox 722"/>
              <p:cNvSpPr txBox="1"/>
              <p:nvPr/>
            </p:nvSpPr>
            <p:spPr bwMode="auto">
              <a:xfrm>
                <a:off x="1532106" y="4967785"/>
                <a:ext cx="11067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750" dirty="0">
                    <a:solidFill>
                      <a:srgbClr val="000000"/>
                    </a:solidFill>
                  </a:rPr>
                  <a:t>12</a:t>
                </a:r>
              </a:p>
            </p:txBody>
          </p:sp>
          <p:sp>
            <p:nvSpPr>
              <p:cNvPr id="724" name="TextBox 723"/>
              <p:cNvSpPr txBox="1"/>
              <p:nvPr/>
            </p:nvSpPr>
            <p:spPr bwMode="auto">
              <a:xfrm>
                <a:off x="1965941" y="4967785"/>
                <a:ext cx="110675"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24</a:t>
                </a:r>
              </a:p>
            </p:txBody>
          </p:sp>
          <p:sp>
            <p:nvSpPr>
              <p:cNvPr id="725" name="TextBox 724"/>
              <p:cNvSpPr txBox="1"/>
              <p:nvPr/>
            </p:nvSpPr>
            <p:spPr bwMode="auto">
              <a:xfrm>
                <a:off x="2373427" y="4967785"/>
                <a:ext cx="110675"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36</a:t>
                </a:r>
              </a:p>
            </p:txBody>
          </p:sp>
          <p:sp>
            <p:nvSpPr>
              <p:cNvPr id="726" name="TextBox 725"/>
              <p:cNvSpPr txBox="1"/>
              <p:nvPr/>
            </p:nvSpPr>
            <p:spPr bwMode="auto">
              <a:xfrm>
                <a:off x="2776469" y="4967785"/>
                <a:ext cx="110675"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48</a:t>
                </a:r>
              </a:p>
            </p:txBody>
          </p:sp>
          <p:sp>
            <p:nvSpPr>
              <p:cNvPr id="727" name="TextBox 726"/>
              <p:cNvSpPr txBox="1"/>
              <p:nvPr/>
            </p:nvSpPr>
            <p:spPr bwMode="auto">
              <a:xfrm>
                <a:off x="3189107" y="4967785"/>
                <a:ext cx="110675"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60</a:t>
                </a:r>
              </a:p>
            </p:txBody>
          </p:sp>
          <p:sp>
            <p:nvSpPr>
              <p:cNvPr id="728" name="TextBox 727"/>
              <p:cNvSpPr txBox="1"/>
              <p:nvPr/>
            </p:nvSpPr>
            <p:spPr bwMode="auto">
              <a:xfrm>
                <a:off x="3590992" y="4967785"/>
                <a:ext cx="110675"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72</a:t>
                </a:r>
              </a:p>
            </p:txBody>
          </p:sp>
          <p:sp>
            <p:nvSpPr>
              <p:cNvPr id="729" name="TextBox 728"/>
              <p:cNvSpPr txBox="1"/>
              <p:nvPr/>
            </p:nvSpPr>
            <p:spPr bwMode="auto">
              <a:xfrm>
                <a:off x="3994527" y="4967785"/>
                <a:ext cx="110675"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84</a:t>
                </a:r>
              </a:p>
            </p:txBody>
          </p:sp>
          <p:sp>
            <p:nvSpPr>
              <p:cNvPr id="730" name="TextBox 729"/>
              <p:cNvSpPr txBox="1"/>
              <p:nvPr/>
            </p:nvSpPr>
            <p:spPr bwMode="auto">
              <a:xfrm>
                <a:off x="4777952" y="4967785"/>
                <a:ext cx="166012"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108</a:t>
                </a:r>
              </a:p>
            </p:txBody>
          </p:sp>
          <p:sp>
            <p:nvSpPr>
              <p:cNvPr id="731" name="TextBox 730"/>
              <p:cNvSpPr txBox="1"/>
              <p:nvPr/>
            </p:nvSpPr>
            <p:spPr bwMode="auto">
              <a:xfrm>
                <a:off x="4399217" y="4967785"/>
                <a:ext cx="110675"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750" dirty="0">
                    <a:solidFill>
                      <a:srgbClr val="000000"/>
                    </a:solidFill>
                  </a:rPr>
                  <a:t>96</a:t>
                </a:r>
              </a:p>
            </p:txBody>
          </p:sp>
        </p:grpSp>
        <p:grpSp>
          <p:nvGrpSpPr>
            <p:cNvPr id="638" name="Group 637"/>
            <p:cNvGrpSpPr/>
            <p:nvPr/>
          </p:nvGrpSpPr>
          <p:grpSpPr>
            <a:xfrm>
              <a:off x="5156742" y="2996557"/>
              <a:ext cx="124017" cy="1986694"/>
              <a:chOff x="959165" y="2904575"/>
              <a:chExt cx="138345" cy="1986694"/>
            </a:xfrm>
          </p:grpSpPr>
          <p:sp>
            <p:nvSpPr>
              <p:cNvPr id="714" name="TextBox 713"/>
              <p:cNvSpPr txBox="1"/>
              <p:nvPr/>
            </p:nvSpPr>
            <p:spPr bwMode="auto">
              <a:xfrm>
                <a:off x="1042172" y="4772215"/>
                <a:ext cx="55337"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a:t>
                </a:r>
              </a:p>
            </p:txBody>
          </p:sp>
          <p:sp>
            <p:nvSpPr>
              <p:cNvPr id="715" name="TextBox 714"/>
              <p:cNvSpPr txBox="1"/>
              <p:nvPr/>
            </p:nvSpPr>
            <p:spPr bwMode="auto">
              <a:xfrm>
                <a:off x="959166" y="4505974"/>
                <a:ext cx="138343"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0.1</a:t>
                </a:r>
              </a:p>
            </p:txBody>
          </p:sp>
          <p:sp>
            <p:nvSpPr>
              <p:cNvPr id="716" name="TextBox 715"/>
              <p:cNvSpPr txBox="1"/>
              <p:nvPr/>
            </p:nvSpPr>
            <p:spPr bwMode="auto">
              <a:xfrm>
                <a:off x="959165" y="4243331"/>
                <a:ext cx="13834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0.2</a:t>
                </a:r>
              </a:p>
            </p:txBody>
          </p:sp>
          <p:sp>
            <p:nvSpPr>
              <p:cNvPr id="717" name="TextBox 716"/>
              <p:cNvSpPr txBox="1"/>
              <p:nvPr/>
            </p:nvSpPr>
            <p:spPr bwMode="auto">
              <a:xfrm>
                <a:off x="959166" y="3979302"/>
                <a:ext cx="13834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0.3</a:t>
                </a:r>
              </a:p>
            </p:txBody>
          </p:sp>
          <p:sp>
            <p:nvSpPr>
              <p:cNvPr id="718" name="TextBox 717"/>
              <p:cNvSpPr txBox="1"/>
              <p:nvPr/>
            </p:nvSpPr>
            <p:spPr bwMode="auto">
              <a:xfrm>
                <a:off x="959166" y="3717483"/>
                <a:ext cx="13834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0.4</a:t>
                </a:r>
              </a:p>
            </p:txBody>
          </p:sp>
          <p:sp>
            <p:nvSpPr>
              <p:cNvPr id="719" name="TextBox 718"/>
              <p:cNvSpPr txBox="1"/>
              <p:nvPr/>
            </p:nvSpPr>
            <p:spPr bwMode="auto">
              <a:xfrm>
                <a:off x="959166" y="3448504"/>
                <a:ext cx="13834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0.5</a:t>
                </a:r>
              </a:p>
            </p:txBody>
          </p:sp>
          <p:sp>
            <p:nvSpPr>
              <p:cNvPr id="720" name="TextBox 719"/>
              <p:cNvSpPr txBox="1"/>
              <p:nvPr/>
            </p:nvSpPr>
            <p:spPr bwMode="auto">
              <a:xfrm>
                <a:off x="959166" y="3180683"/>
                <a:ext cx="13834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0.6</a:t>
                </a:r>
              </a:p>
            </p:txBody>
          </p:sp>
          <p:sp>
            <p:nvSpPr>
              <p:cNvPr id="721" name="TextBox 720"/>
              <p:cNvSpPr txBox="1"/>
              <p:nvPr/>
            </p:nvSpPr>
            <p:spPr bwMode="auto">
              <a:xfrm>
                <a:off x="959166" y="2904575"/>
                <a:ext cx="138344" cy="119054"/>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r"/>
                <a:r>
                  <a:rPr lang="en-US" sz="750" dirty="0">
                    <a:solidFill>
                      <a:srgbClr val="000000"/>
                    </a:solidFill>
                  </a:rPr>
                  <a:t>0.7</a:t>
                </a:r>
              </a:p>
            </p:txBody>
          </p:sp>
        </p:grpSp>
        <p:sp>
          <p:nvSpPr>
            <p:cNvPr id="639" name="TextBox 638"/>
            <p:cNvSpPr txBox="1"/>
            <p:nvPr/>
          </p:nvSpPr>
          <p:spPr bwMode="auto">
            <a:xfrm>
              <a:off x="5480180" y="3120691"/>
              <a:ext cx="1420384" cy="214297"/>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75" dirty="0">
                  <a:solidFill>
                    <a:srgbClr val="000000"/>
                  </a:solidFill>
                </a:rPr>
                <a:t>Hazard Ratio: 0.53 (95% CI: 0.33, 0.87); </a:t>
              </a:r>
              <a:br>
                <a:rPr lang="en-US" sz="675" dirty="0">
                  <a:solidFill>
                    <a:srgbClr val="000000"/>
                  </a:solidFill>
                </a:rPr>
              </a:br>
              <a:r>
                <a:rPr lang="en-US" sz="675" i="1" dirty="0">
                  <a:solidFill>
                    <a:srgbClr val="000000"/>
                  </a:solidFill>
                </a:rPr>
                <a:t>P=</a:t>
              </a:r>
              <a:r>
                <a:rPr lang="en-US" sz="675" dirty="0">
                  <a:solidFill>
                    <a:srgbClr val="000000"/>
                  </a:solidFill>
                </a:rPr>
                <a:t>0.0100</a:t>
              </a:r>
            </a:p>
          </p:txBody>
        </p:sp>
        <p:sp>
          <p:nvSpPr>
            <p:cNvPr id="640" name="TextBox 639"/>
            <p:cNvSpPr txBox="1"/>
            <p:nvPr/>
          </p:nvSpPr>
          <p:spPr bwMode="auto">
            <a:xfrm rot="16200000">
              <a:off x="4165291" y="3806977"/>
              <a:ext cx="1445518" cy="33335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n-US" sz="750" b="1" dirty="0">
                  <a:solidFill>
                    <a:srgbClr val="000000"/>
                  </a:solidFill>
                </a:rPr>
                <a:t>Proportion of subjects with </a:t>
              </a:r>
            </a:p>
            <a:p>
              <a:pPr algn="ctr"/>
              <a:r>
                <a:rPr lang="en-US" sz="750" b="1" dirty="0">
                  <a:solidFill>
                    <a:srgbClr val="000000"/>
                  </a:solidFill>
                </a:rPr>
                <a:t>confirmed disease progression</a:t>
              </a:r>
            </a:p>
          </p:txBody>
        </p:sp>
        <p:sp>
          <p:nvSpPr>
            <p:cNvPr id="641" name="TextBox 640"/>
            <p:cNvSpPr txBox="1"/>
            <p:nvPr/>
          </p:nvSpPr>
          <p:spPr bwMode="auto">
            <a:xfrm>
              <a:off x="5416221" y="5142259"/>
              <a:ext cx="3195611" cy="214297"/>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750" b="1" dirty="0">
                  <a:solidFill>
                    <a:srgbClr val="000000"/>
                  </a:solidFill>
                </a:rPr>
                <a:t>Time to confirmed disease progression (weeks)</a:t>
              </a:r>
            </a:p>
          </p:txBody>
        </p:sp>
        <p:sp>
          <p:nvSpPr>
            <p:cNvPr id="642" name="TextBox 641"/>
            <p:cNvSpPr txBox="1"/>
            <p:nvPr/>
          </p:nvSpPr>
          <p:spPr bwMode="auto">
            <a:xfrm>
              <a:off x="5315721" y="5569716"/>
              <a:ext cx="119054"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00" dirty="0">
                  <a:solidFill>
                    <a:srgbClr val="000000"/>
                  </a:solidFill>
                </a:rPr>
                <a:t>151</a:t>
              </a:r>
            </a:p>
          </p:txBody>
        </p:sp>
        <p:sp>
          <p:nvSpPr>
            <p:cNvPr id="643" name="TextBox 642"/>
            <p:cNvSpPr txBox="1"/>
            <p:nvPr/>
          </p:nvSpPr>
          <p:spPr bwMode="auto">
            <a:xfrm>
              <a:off x="5682516" y="5569716"/>
              <a:ext cx="119054"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00" dirty="0">
                  <a:solidFill>
                    <a:srgbClr val="000000"/>
                  </a:solidFill>
                </a:rPr>
                <a:t>141</a:t>
              </a:r>
            </a:p>
          </p:txBody>
        </p:sp>
        <p:sp>
          <p:nvSpPr>
            <p:cNvPr id="644" name="TextBox 643"/>
            <p:cNvSpPr txBox="1"/>
            <p:nvPr/>
          </p:nvSpPr>
          <p:spPr bwMode="auto">
            <a:xfrm>
              <a:off x="6079405" y="556971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133</a:t>
              </a:r>
            </a:p>
          </p:txBody>
        </p:sp>
        <p:sp>
          <p:nvSpPr>
            <p:cNvPr id="645" name="TextBox 644"/>
            <p:cNvSpPr txBox="1"/>
            <p:nvPr/>
          </p:nvSpPr>
          <p:spPr bwMode="auto">
            <a:xfrm>
              <a:off x="6444688" y="556971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121</a:t>
              </a:r>
            </a:p>
          </p:txBody>
        </p:sp>
        <p:sp>
          <p:nvSpPr>
            <p:cNvPr id="646" name="TextBox 645"/>
            <p:cNvSpPr txBox="1"/>
            <p:nvPr/>
          </p:nvSpPr>
          <p:spPr bwMode="auto">
            <a:xfrm>
              <a:off x="6805989" y="556971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113</a:t>
              </a:r>
            </a:p>
          </p:txBody>
        </p:sp>
        <p:sp>
          <p:nvSpPr>
            <p:cNvPr id="647" name="TextBox 646"/>
            <p:cNvSpPr txBox="1"/>
            <p:nvPr/>
          </p:nvSpPr>
          <p:spPr bwMode="auto">
            <a:xfrm>
              <a:off x="7175895" y="556971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110</a:t>
              </a:r>
            </a:p>
          </p:txBody>
        </p:sp>
        <p:sp>
          <p:nvSpPr>
            <p:cNvPr id="648" name="TextBox 647"/>
            <p:cNvSpPr txBox="1"/>
            <p:nvPr/>
          </p:nvSpPr>
          <p:spPr bwMode="auto">
            <a:xfrm>
              <a:off x="7536157" y="556971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105</a:t>
              </a:r>
            </a:p>
          </p:txBody>
        </p:sp>
        <p:sp>
          <p:nvSpPr>
            <p:cNvPr id="649" name="TextBox 648"/>
            <p:cNvSpPr txBox="1"/>
            <p:nvPr/>
          </p:nvSpPr>
          <p:spPr bwMode="auto">
            <a:xfrm>
              <a:off x="7897900" y="5569716"/>
              <a:ext cx="119055"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100</a:t>
              </a:r>
            </a:p>
          </p:txBody>
        </p:sp>
        <p:sp>
          <p:nvSpPr>
            <p:cNvPr id="650" name="TextBox 649"/>
            <p:cNvSpPr txBox="1"/>
            <p:nvPr/>
          </p:nvSpPr>
          <p:spPr bwMode="auto">
            <a:xfrm>
              <a:off x="8664678" y="5569716"/>
              <a:ext cx="39686"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0</a:t>
              </a:r>
            </a:p>
          </p:txBody>
        </p:sp>
        <p:sp>
          <p:nvSpPr>
            <p:cNvPr id="651" name="TextBox 650"/>
            <p:cNvSpPr txBox="1"/>
            <p:nvPr/>
          </p:nvSpPr>
          <p:spPr bwMode="auto">
            <a:xfrm>
              <a:off x="8280522" y="5569716"/>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73</a:t>
              </a:r>
            </a:p>
          </p:txBody>
        </p:sp>
        <p:grpSp>
          <p:nvGrpSpPr>
            <p:cNvPr id="652" name="Group 651"/>
            <p:cNvGrpSpPr/>
            <p:nvPr/>
          </p:nvGrpSpPr>
          <p:grpSpPr>
            <a:xfrm>
              <a:off x="4648068" y="5445008"/>
              <a:ext cx="4056297" cy="98960"/>
              <a:chOff x="4648068" y="5243078"/>
              <a:chExt cx="4056297" cy="98960"/>
            </a:xfrm>
          </p:grpSpPr>
          <p:sp>
            <p:nvSpPr>
              <p:cNvPr id="703" name="TextBox 702"/>
              <p:cNvSpPr txBox="1"/>
              <p:nvPr/>
            </p:nvSpPr>
            <p:spPr bwMode="auto">
              <a:xfrm>
                <a:off x="5345710"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00" dirty="0">
                    <a:solidFill>
                      <a:srgbClr val="000000"/>
                    </a:solidFill>
                  </a:rPr>
                  <a:t>75</a:t>
                </a:r>
              </a:p>
            </p:txBody>
          </p:sp>
          <p:sp>
            <p:nvSpPr>
              <p:cNvPr id="704" name="TextBox 703"/>
              <p:cNvSpPr txBox="1"/>
              <p:nvPr/>
            </p:nvSpPr>
            <p:spPr bwMode="auto">
              <a:xfrm>
                <a:off x="5712505"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00" dirty="0">
                    <a:solidFill>
                      <a:srgbClr val="000000"/>
                    </a:solidFill>
                  </a:rPr>
                  <a:t>70</a:t>
                </a:r>
              </a:p>
            </p:txBody>
          </p:sp>
          <p:sp>
            <p:nvSpPr>
              <p:cNvPr id="705" name="TextBox 704"/>
              <p:cNvSpPr txBox="1"/>
              <p:nvPr/>
            </p:nvSpPr>
            <p:spPr bwMode="auto">
              <a:xfrm>
                <a:off x="6099248"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64</a:t>
                </a:r>
              </a:p>
            </p:txBody>
          </p:sp>
          <p:sp>
            <p:nvSpPr>
              <p:cNvPr id="706" name="TextBox 705"/>
              <p:cNvSpPr txBox="1"/>
              <p:nvPr/>
            </p:nvSpPr>
            <p:spPr bwMode="auto">
              <a:xfrm>
                <a:off x="6464531"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53</a:t>
                </a:r>
              </a:p>
            </p:txBody>
          </p:sp>
          <p:sp>
            <p:nvSpPr>
              <p:cNvPr id="707" name="TextBox 706"/>
              <p:cNvSpPr txBox="1"/>
              <p:nvPr/>
            </p:nvSpPr>
            <p:spPr bwMode="auto">
              <a:xfrm>
                <a:off x="6825832"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50</a:t>
                </a:r>
              </a:p>
            </p:txBody>
          </p:sp>
          <p:sp>
            <p:nvSpPr>
              <p:cNvPr id="708" name="TextBox 707"/>
              <p:cNvSpPr txBox="1"/>
              <p:nvPr/>
            </p:nvSpPr>
            <p:spPr bwMode="auto">
              <a:xfrm>
                <a:off x="7195737"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46</a:t>
                </a:r>
              </a:p>
            </p:txBody>
          </p:sp>
          <p:sp>
            <p:nvSpPr>
              <p:cNvPr id="709" name="TextBox 708"/>
              <p:cNvSpPr txBox="1"/>
              <p:nvPr/>
            </p:nvSpPr>
            <p:spPr bwMode="auto">
              <a:xfrm>
                <a:off x="7555999"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41</a:t>
                </a:r>
              </a:p>
            </p:txBody>
          </p:sp>
          <p:sp>
            <p:nvSpPr>
              <p:cNvPr id="710" name="TextBox 709"/>
              <p:cNvSpPr txBox="1"/>
              <p:nvPr/>
            </p:nvSpPr>
            <p:spPr bwMode="auto">
              <a:xfrm>
                <a:off x="7917742"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38</a:t>
                </a:r>
              </a:p>
            </p:txBody>
          </p:sp>
          <p:sp>
            <p:nvSpPr>
              <p:cNvPr id="711" name="TextBox 710"/>
              <p:cNvSpPr txBox="1"/>
              <p:nvPr/>
            </p:nvSpPr>
            <p:spPr bwMode="auto">
              <a:xfrm>
                <a:off x="8664679" y="5246795"/>
                <a:ext cx="39686"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0</a:t>
                </a:r>
              </a:p>
            </p:txBody>
          </p:sp>
          <p:sp>
            <p:nvSpPr>
              <p:cNvPr id="712" name="TextBox 711"/>
              <p:cNvSpPr txBox="1"/>
              <p:nvPr/>
            </p:nvSpPr>
            <p:spPr bwMode="auto">
              <a:xfrm>
                <a:off x="8280522" y="5246795"/>
                <a:ext cx="79369"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pPr algn="ctr"/>
                <a:r>
                  <a:rPr lang="en-US" sz="600" dirty="0">
                    <a:solidFill>
                      <a:srgbClr val="000000"/>
                    </a:solidFill>
                  </a:rPr>
                  <a:t>23</a:t>
                </a:r>
              </a:p>
            </p:txBody>
          </p:sp>
          <p:sp>
            <p:nvSpPr>
              <p:cNvPr id="713" name="TextBox 712"/>
              <p:cNvSpPr txBox="1"/>
              <p:nvPr/>
            </p:nvSpPr>
            <p:spPr bwMode="auto">
              <a:xfrm>
                <a:off x="4648068" y="5243078"/>
                <a:ext cx="261257"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00" b="1" dirty="0">
                    <a:solidFill>
                      <a:srgbClr val="000000"/>
                    </a:solidFill>
                  </a:rPr>
                  <a:t>Placebo</a:t>
                </a:r>
              </a:p>
            </p:txBody>
          </p:sp>
        </p:grpSp>
        <p:sp>
          <p:nvSpPr>
            <p:cNvPr id="653" name="TextBox 652"/>
            <p:cNvSpPr txBox="1"/>
            <p:nvPr/>
          </p:nvSpPr>
          <p:spPr bwMode="auto">
            <a:xfrm>
              <a:off x="4653372" y="5565999"/>
              <a:ext cx="338974" cy="95243"/>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600" b="1" dirty="0">
                  <a:solidFill>
                    <a:srgbClr val="000000"/>
                  </a:solidFill>
                </a:rPr>
                <a:t>Rituximab</a:t>
              </a:r>
            </a:p>
          </p:txBody>
        </p:sp>
        <p:grpSp>
          <p:nvGrpSpPr>
            <p:cNvPr id="654" name="Group 653"/>
            <p:cNvGrpSpPr/>
            <p:nvPr/>
          </p:nvGrpSpPr>
          <p:grpSpPr>
            <a:xfrm>
              <a:off x="5718303" y="4205966"/>
              <a:ext cx="2901044" cy="716852"/>
              <a:chOff x="5718303" y="4072616"/>
              <a:chExt cx="2901044" cy="716852"/>
            </a:xfrm>
          </p:grpSpPr>
          <p:sp>
            <p:nvSpPr>
              <p:cNvPr id="682" name="Freeform 124"/>
              <p:cNvSpPr>
                <a:spLocks/>
              </p:cNvSpPr>
              <p:nvPr/>
            </p:nvSpPr>
            <p:spPr bwMode="auto">
              <a:xfrm>
                <a:off x="5725418" y="4098969"/>
                <a:ext cx="2857565" cy="682625"/>
              </a:xfrm>
              <a:custGeom>
                <a:avLst/>
                <a:gdLst>
                  <a:gd name="T0" fmla="*/ 0 w 2008"/>
                  <a:gd name="T1" fmla="*/ 430 h 430"/>
                  <a:gd name="T2" fmla="*/ 0 w 2008"/>
                  <a:gd name="T3" fmla="*/ 417 h 430"/>
                  <a:gd name="T4" fmla="*/ 15 w 2008"/>
                  <a:gd name="T5" fmla="*/ 417 h 430"/>
                  <a:gd name="T6" fmla="*/ 15 w 2008"/>
                  <a:gd name="T7" fmla="*/ 397 h 430"/>
                  <a:gd name="T8" fmla="*/ 127 w 2008"/>
                  <a:gd name="T9" fmla="*/ 397 h 430"/>
                  <a:gd name="T10" fmla="*/ 127 w 2008"/>
                  <a:gd name="T11" fmla="*/ 345 h 430"/>
                  <a:gd name="T12" fmla="*/ 205 w 2008"/>
                  <a:gd name="T13" fmla="*/ 345 h 430"/>
                  <a:gd name="T14" fmla="*/ 205 w 2008"/>
                  <a:gd name="T15" fmla="*/ 330 h 430"/>
                  <a:gd name="T16" fmla="*/ 254 w 2008"/>
                  <a:gd name="T17" fmla="*/ 330 h 430"/>
                  <a:gd name="T18" fmla="*/ 254 w 2008"/>
                  <a:gd name="T19" fmla="*/ 319 h 430"/>
                  <a:gd name="T20" fmla="*/ 384 w 2008"/>
                  <a:gd name="T21" fmla="*/ 319 h 430"/>
                  <a:gd name="T22" fmla="*/ 384 w 2008"/>
                  <a:gd name="T23" fmla="*/ 252 h 430"/>
                  <a:gd name="T24" fmla="*/ 406 w 2008"/>
                  <a:gd name="T25" fmla="*/ 252 h 430"/>
                  <a:gd name="T26" fmla="*/ 406 w 2008"/>
                  <a:gd name="T27" fmla="*/ 227 h 430"/>
                  <a:gd name="T28" fmla="*/ 636 w 2008"/>
                  <a:gd name="T29" fmla="*/ 227 h 430"/>
                  <a:gd name="T30" fmla="*/ 636 w 2008"/>
                  <a:gd name="T31" fmla="*/ 214 h 430"/>
                  <a:gd name="T32" fmla="*/ 642 w 2008"/>
                  <a:gd name="T33" fmla="*/ 214 h 430"/>
                  <a:gd name="T34" fmla="*/ 642 w 2008"/>
                  <a:gd name="T35" fmla="*/ 191 h 430"/>
                  <a:gd name="T36" fmla="*/ 656 w 2008"/>
                  <a:gd name="T37" fmla="*/ 191 h 430"/>
                  <a:gd name="T38" fmla="*/ 656 w 2008"/>
                  <a:gd name="T39" fmla="*/ 176 h 430"/>
                  <a:gd name="T40" fmla="*/ 812 w 2008"/>
                  <a:gd name="T41" fmla="*/ 176 h 430"/>
                  <a:gd name="T42" fmla="*/ 812 w 2008"/>
                  <a:gd name="T43" fmla="*/ 165 h 430"/>
                  <a:gd name="T44" fmla="*/ 879 w 2008"/>
                  <a:gd name="T45" fmla="*/ 165 h 430"/>
                  <a:gd name="T46" fmla="*/ 879 w 2008"/>
                  <a:gd name="T47" fmla="*/ 151 h 430"/>
                  <a:gd name="T48" fmla="*/ 897 w 2008"/>
                  <a:gd name="T49" fmla="*/ 151 h 430"/>
                  <a:gd name="T50" fmla="*/ 897 w 2008"/>
                  <a:gd name="T51" fmla="*/ 138 h 430"/>
                  <a:gd name="T52" fmla="*/ 908 w 2008"/>
                  <a:gd name="T53" fmla="*/ 138 h 430"/>
                  <a:gd name="T54" fmla="*/ 908 w 2008"/>
                  <a:gd name="T55" fmla="*/ 125 h 430"/>
                  <a:gd name="T56" fmla="*/ 953 w 2008"/>
                  <a:gd name="T57" fmla="*/ 125 h 430"/>
                  <a:gd name="T58" fmla="*/ 953 w 2008"/>
                  <a:gd name="T59" fmla="*/ 109 h 430"/>
                  <a:gd name="T60" fmla="*/ 1149 w 2008"/>
                  <a:gd name="T61" fmla="*/ 109 h 430"/>
                  <a:gd name="T62" fmla="*/ 1149 w 2008"/>
                  <a:gd name="T63" fmla="*/ 73 h 430"/>
                  <a:gd name="T64" fmla="*/ 1399 w 2008"/>
                  <a:gd name="T65" fmla="*/ 73 h 430"/>
                  <a:gd name="T66" fmla="*/ 1399 w 2008"/>
                  <a:gd name="T67" fmla="*/ 40 h 430"/>
                  <a:gd name="T68" fmla="*/ 1459 w 2008"/>
                  <a:gd name="T69" fmla="*/ 40 h 430"/>
                  <a:gd name="T70" fmla="*/ 1459 w 2008"/>
                  <a:gd name="T71" fmla="*/ 29 h 430"/>
                  <a:gd name="T72" fmla="*/ 1651 w 2008"/>
                  <a:gd name="T73" fmla="*/ 29 h 430"/>
                  <a:gd name="T74" fmla="*/ 1651 w 2008"/>
                  <a:gd name="T75" fmla="*/ 0 h 430"/>
                  <a:gd name="T76" fmla="*/ 2008 w 2008"/>
                  <a:gd name="T77"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08" h="430">
                    <a:moveTo>
                      <a:pt x="0" y="430"/>
                    </a:moveTo>
                    <a:lnTo>
                      <a:pt x="0" y="417"/>
                    </a:lnTo>
                    <a:lnTo>
                      <a:pt x="15" y="417"/>
                    </a:lnTo>
                    <a:lnTo>
                      <a:pt x="15" y="397"/>
                    </a:lnTo>
                    <a:lnTo>
                      <a:pt x="127" y="397"/>
                    </a:lnTo>
                    <a:lnTo>
                      <a:pt x="127" y="345"/>
                    </a:lnTo>
                    <a:lnTo>
                      <a:pt x="205" y="345"/>
                    </a:lnTo>
                    <a:lnTo>
                      <a:pt x="205" y="330"/>
                    </a:lnTo>
                    <a:lnTo>
                      <a:pt x="254" y="330"/>
                    </a:lnTo>
                    <a:lnTo>
                      <a:pt x="254" y="319"/>
                    </a:lnTo>
                    <a:lnTo>
                      <a:pt x="384" y="319"/>
                    </a:lnTo>
                    <a:lnTo>
                      <a:pt x="384" y="252"/>
                    </a:lnTo>
                    <a:lnTo>
                      <a:pt x="406" y="252"/>
                    </a:lnTo>
                    <a:lnTo>
                      <a:pt x="406" y="227"/>
                    </a:lnTo>
                    <a:lnTo>
                      <a:pt x="636" y="227"/>
                    </a:lnTo>
                    <a:lnTo>
                      <a:pt x="636" y="214"/>
                    </a:lnTo>
                    <a:lnTo>
                      <a:pt x="642" y="214"/>
                    </a:lnTo>
                    <a:lnTo>
                      <a:pt x="642" y="191"/>
                    </a:lnTo>
                    <a:lnTo>
                      <a:pt x="656" y="191"/>
                    </a:lnTo>
                    <a:lnTo>
                      <a:pt x="656" y="176"/>
                    </a:lnTo>
                    <a:lnTo>
                      <a:pt x="812" y="176"/>
                    </a:lnTo>
                    <a:lnTo>
                      <a:pt x="812" y="165"/>
                    </a:lnTo>
                    <a:lnTo>
                      <a:pt x="879" y="165"/>
                    </a:lnTo>
                    <a:lnTo>
                      <a:pt x="879" y="151"/>
                    </a:lnTo>
                    <a:lnTo>
                      <a:pt x="897" y="151"/>
                    </a:lnTo>
                    <a:lnTo>
                      <a:pt x="897" y="138"/>
                    </a:lnTo>
                    <a:lnTo>
                      <a:pt x="908" y="138"/>
                    </a:lnTo>
                    <a:lnTo>
                      <a:pt x="908" y="125"/>
                    </a:lnTo>
                    <a:lnTo>
                      <a:pt x="953" y="125"/>
                    </a:lnTo>
                    <a:lnTo>
                      <a:pt x="953" y="109"/>
                    </a:lnTo>
                    <a:lnTo>
                      <a:pt x="1149" y="109"/>
                    </a:lnTo>
                    <a:lnTo>
                      <a:pt x="1149" y="73"/>
                    </a:lnTo>
                    <a:lnTo>
                      <a:pt x="1399" y="73"/>
                    </a:lnTo>
                    <a:lnTo>
                      <a:pt x="1399" y="40"/>
                    </a:lnTo>
                    <a:lnTo>
                      <a:pt x="1459" y="40"/>
                    </a:lnTo>
                    <a:lnTo>
                      <a:pt x="1459" y="29"/>
                    </a:lnTo>
                    <a:lnTo>
                      <a:pt x="1651" y="29"/>
                    </a:lnTo>
                    <a:lnTo>
                      <a:pt x="1651" y="0"/>
                    </a:lnTo>
                    <a:lnTo>
                      <a:pt x="2008" y="0"/>
                    </a:lnTo>
                  </a:path>
                </a:pathLst>
              </a:custGeom>
              <a:noFill/>
              <a:ln w="19050" cap="flat">
                <a:solidFill>
                  <a:srgbClr val="5E732F"/>
                </a:solidFill>
                <a:prstDash val="solid"/>
                <a:miter lim="800000"/>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nvGrpSpPr>
              <p:cNvPr id="683" name="Group 682"/>
              <p:cNvGrpSpPr/>
              <p:nvPr/>
            </p:nvGrpSpPr>
            <p:grpSpPr>
              <a:xfrm>
                <a:off x="5718303" y="4072616"/>
                <a:ext cx="2901044" cy="716852"/>
                <a:chOff x="5718303" y="4087856"/>
                <a:chExt cx="2901044" cy="716852"/>
              </a:xfrm>
            </p:grpSpPr>
            <p:sp>
              <p:nvSpPr>
                <p:cNvPr id="684" name="Oval 125"/>
                <p:cNvSpPr>
                  <a:spLocks noChangeArrowheads="1"/>
                </p:cNvSpPr>
                <p:nvPr/>
              </p:nvSpPr>
              <p:spPr bwMode="auto">
                <a:xfrm>
                  <a:off x="8564483"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85" name="Oval 126"/>
                <p:cNvSpPr>
                  <a:spLocks noChangeArrowheads="1"/>
                </p:cNvSpPr>
                <p:nvPr/>
              </p:nvSpPr>
              <p:spPr bwMode="auto">
                <a:xfrm>
                  <a:off x="8526060"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86" name="Oval 127"/>
                <p:cNvSpPr>
                  <a:spLocks noChangeArrowheads="1"/>
                </p:cNvSpPr>
                <p:nvPr/>
              </p:nvSpPr>
              <p:spPr bwMode="auto">
                <a:xfrm>
                  <a:off x="8510405"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87" name="Oval 128"/>
                <p:cNvSpPr>
                  <a:spLocks noChangeArrowheads="1"/>
                </p:cNvSpPr>
                <p:nvPr/>
              </p:nvSpPr>
              <p:spPr bwMode="auto">
                <a:xfrm>
                  <a:off x="8487636"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88" name="Oval 129"/>
                <p:cNvSpPr>
                  <a:spLocks noChangeArrowheads="1"/>
                </p:cNvSpPr>
                <p:nvPr/>
              </p:nvSpPr>
              <p:spPr bwMode="auto">
                <a:xfrm>
                  <a:off x="8389443"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89" name="Oval 130"/>
                <p:cNvSpPr>
                  <a:spLocks noChangeArrowheads="1"/>
                </p:cNvSpPr>
                <p:nvPr/>
              </p:nvSpPr>
              <p:spPr bwMode="auto">
                <a:xfrm>
                  <a:off x="8410788"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0" name="Oval 131"/>
                <p:cNvSpPr>
                  <a:spLocks noChangeArrowheads="1"/>
                </p:cNvSpPr>
                <p:nvPr/>
              </p:nvSpPr>
              <p:spPr bwMode="auto">
                <a:xfrm>
                  <a:off x="8433559"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1" name="Oval 132"/>
                <p:cNvSpPr>
                  <a:spLocks noChangeArrowheads="1"/>
                </p:cNvSpPr>
                <p:nvPr/>
              </p:nvSpPr>
              <p:spPr bwMode="auto">
                <a:xfrm>
                  <a:off x="8456328"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2" name="Oval 133"/>
                <p:cNvSpPr>
                  <a:spLocks noChangeArrowheads="1"/>
                </p:cNvSpPr>
                <p:nvPr/>
              </p:nvSpPr>
              <p:spPr bwMode="auto">
                <a:xfrm>
                  <a:off x="8471982"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3" name="Oval 134"/>
                <p:cNvSpPr>
                  <a:spLocks noChangeArrowheads="1"/>
                </p:cNvSpPr>
                <p:nvPr/>
              </p:nvSpPr>
              <p:spPr bwMode="auto">
                <a:xfrm>
                  <a:off x="8240019"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4" name="Oval 135"/>
                <p:cNvSpPr>
                  <a:spLocks noChangeArrowheads="1"/>
                </p:cNvSpPr>
                <p:nvPr/>
              </p:nvSpPr>
              <p:spPr bwMode="auto">
                <a:xfrm>
                  <a:off x="8109094"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5" name="Oval 136"/>
                <p:cNvSpPr>
                  <a:spLocks noChangeArrowheads="1"/>
                </p:cNvSpPr>
                <p:nvPr/>
              </p:nvSpPr>
              <p:spPr bwMode="auto">
                <a:xfrm>
                  <a:off x="8074940" y="4087856"/>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6" name="Oval 137"/>
                <p:cNvSpPr>
                  <a:spLocks noChangeArrowheads="1"/>
                </p:cNvSpPr>
                <p:nvPr/>
              </p:nvSpPr>
              <p:spPr bwMode="auto">
                <a:xfrm>
                  <a:off x="7716321" y="4148181"/>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7" name="Oval 138"/>
                <p:cNvSpPr>
                  <a:spLocks noChangeArrowheads="1"/>
                </p:cNvSpPr>
                <p:nvPr/>
              </p:nvSpPr>
              <p:spPr bwMode="auto">
                <a:xfrm>
                  <a:off x="6661812" y="4370430"/>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8" name="Oval 139"/>
                <p:cNvSpPr>
                  <a:spLocks noChangeArrowheads="1"/>
                </p:cNvSpPr>
                <p:nvPr/>
              </p:nvSpPr>
              <p:spPr bwMode="auto">
                <a:xfrm>
                  <a:off x="6584964" y="4445043"/>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99" name="Oval 140"/>
                <p:cNvSpPr>
                  <a:spLocks noChangeArrowheads="1"/>
                </p:cNvSpPr>
                <p:nvPr/>
              </p:nvSpPr>
              <p:spPr bwMode="auto">
                <a:xfrm>
                  <a:off x="6347309" y="4445043"/>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00" name="Oval 141"/>
                <p:cNvSpPr>
                  <a:spLocks noChangeArrowheads="1"/>
                </p:cNvSpPr>
                <p:nvPr/>
              </p:nvSpPr>
              <p:spPr bwMode="auto">
                <a:xfrm>
                  <a:off x="5746765" y="4714918"/>
                  <a:ext cx="54864" cy="54864"/>
                </a:xfrm>
                <a:prstGeom prst="ellipse">
                  <a:avLst/>
                </a:prstGeom>
                <a:solidFill>
                  <a:schemeClr val="accent3"/>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01" name="Oval 142"/>
                <p:cNvSpPr>
                  <a:spLocks noChangeArrowheads="1"/>
                </p:cNvSpPr>
                <p:nvPr/>
              </p:nvSpPr>
              <p:spPr bwMode="auto">
                <a:xfrm>
                  <a:off x="5782342" y="471809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702" name="Oval 143"/>
                <p:cNvSpPr>
                  <a:spLocks noChangeArrowheads="1"/>
                </p:cNvSpPr>
                <p:nvPr/>
              </p:nvSpPr>
              <p:spPr bwMode="auto">
                <a:xfrm>
                  <a:off x="5718303" y="4749844"/>
                  <a:ext cx="54864" cy="54864"/>
                </a:xfrm>
                <a:prstGeom prst="ellipse">
                  <a:avLst/>
                </a:prstGeom>
                <a:solidFill>
                  <a:srgbClr val="5E732F"/>
                </a:solidFill>
                <a:ln w="9525">
                  <a:solidFill>
                    <a:srgbClr val="5E732F"/>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grpSp>
        <p:grpSp>
          <p:nvGrpSpPr>
            <p:cNvPr id="655" name="Group 654"/>
            <p:cNvGrpSpPr/>
            <p:nvPr/>
          </p:nvGrpSpPr>
          <p:grpSpPr>
            <a:xfrm>
              <a:off x="5410582" y="3724909"/>
              <a:ext cx="3182914" cy="1240726"/>
              <a:chOff x="5410582" y="3591559"/>
              <a:chExt cx="3182914" cy="1240726"/>
            </a:xfrm>
          </p:grpSpPr>
          <p:sp>
            <p:nvSpPr>
              <p:cNvPr id="665" name="Freeform 102"/>
              <p:cNvSpPr>
                <a:spLocks/>
              </p:cNvSpPr>
              <p:nvPr/>
            </p:nvSpPr>
            <p:spPr bwMode="auto">
              <a:xfrm>
                <a:off x="5410582" y="3619500"/>
                <a:ext cx="3167800" cy="1185862"/>
              </a:xfrm>
              <a:custGeom>
                <a:avLst/>
                <a:gdLst>
                  <a:gd name="T0" fmla="*/ 0 w 2226"/>
                  <a:gd name="T1" fmla="*/ 747 h 747"/>
                  <a:gd name="T2" fmla="*/ 183 w 2226"/>
                  <a:gd name="T3" fmla="*/ 747 h 747"/>
                  <a:gd name="T4" fmla="*/ 183 w 2226"/>
                  <a:gd name="T5" fmla="*/ 725 h 747"/>
                  <a:gd name="T6" fmla="*/ 238 w 2226"/>
                  <a:gd name="T7" fmla="*/ 725 h 747"/>
                  <a:gd name="T8" fmla="*/ 238 w 2226"/>
                  <a:gd name="T9" fmla="*/ 680 h 747"/>
                  <a:gd name="T10" fmla="*/ 258 w 2226"/>
                  <a:gd name="T11" fmla="*/ 680 h 747"/>
                  <a:gd name="T12" fmla="*/ 258 w 2226"/>
                  <a:gd name="T13" fmla="*/ 633 h 747"/>
                  <a:gd name="T14" fmla="*/ 511 w 2226"/>
                  <a:gd name="T15" fmla="*/ 633 h 747"/>
                  <a:gd name="T16" fmla="*/ 511 w 2226"/>
                  <a:gd name="T17" fmla="*/ 564 h 747"/>
                  <a:gd name="T18" fmla="*/ 522 w 2226"/>
                  <a:gd name="T19" fmla="*/ 564 h 747"/>
                  <a:gd name="T20" fmla="*/ 522 w 2226"/>
                  <a:gd name="T21" fmla="*/ 493 h 747"/>
                  <a:gd name="T22" fmla="*/ 566 w 2226"/>
                  <a:gd name="T23" fmla="*/ 493 h 747"/>
                  <a:gd name="T24" fmla="*/ 566 w 2226"/>
                  <a:gd name="T25" fmla="*/ 473 h 747"/>
                  <a:gd name="T26" fmla="*/ 749 w 2226"/>
                  <a:gd name="T27" fmla="*/ 473 h 747"/>
                  <a:gd name="T28" fmla="*/ 749 w 2226"/>
                  <a:gd name="T29" fmla="*/ 444 h 747"/>
                  <a:gd name="T30" fmla="*/ 761 w 2226"/>
                  <a:gd name="T31" fmla="*/ 444 h 747"/>
                  <a:gd name="T32" fmla="*/ 761 w 2226"/>
                  <a:gd name="T33" fmla="*/ 419 h 747"/>
                  <a:gd name="T34" fmla="*/ 772 w 2226"/>
                  <a:gd name="T35" fmla="*/ 419 h 747"/>
                  <a:gd name="T36" fmla="*/ 772 w 2226"/>
                  <a:gd name="T37" fmla="*/ 370 h 747"/>
                  <a:gd name="T38" fmla="*/ 790 w 2226"/>
                  <a:gd name="T39" fmla="*/ 370 h 747"/>
                  <a:gd name="T40" fmla="*/ 790 w 2226"/>
                  <a:gd name="T41" fmla="*/ 346 h 747"/>
                  <a:gd name="T42" fmla="*/ 1017 w 2226"/>
                  <a:gd name="T43" fmla="*/ 346 h 747"/>
                  <a:gd name="T44" fmla="*/ 1017 w 2226"/>
                  <a:gd name="T45" fmla="*/ 252 h 747"/>
                  <a:gd name="T46" fmla="*/ 1280 w 2226"/>
                  <a:gd name="T47" fmla="*/ 252 h 747"/>
                  <a:gd name="T48" fmla="*/ 1280 w 2226"/>
                  <a:gd name="T49" fmla="*/ 176 h 747"/>
                  <a:gd name="T50" fmla="*/ 1292 w 2226"/>
                  <a:gd name="T51" fmla="*/ 176 h 747"/>
                  <a:gd name="T52" fmla="*/ 1292 w 2226"/>
                  <a:gd name="T53" fmla="*/ 152 h 747"/>
                  <a:gd name="T54" fmla="*/ 1305 w 2226"/>
                  <a:gd name="T55" fmla="*/ 152 h 747"/>
                  <a:gd name="T56" fmla="*/ 1305 w 2226"/>
                  <a:gd name="T57" fmla="*/ 125 h 747"/>
                  <a:gd name="T58" fmla="*/ 1530 w 2226"/>
                  <a:gd name="T59" fmla="*/ 125 h 747"/>
                  <a:gd name="T60" fmla="*/ 1530 w 2226"/>
                  <a:gd name="T61" fmla="*/ 80 h 747"/>
                  <a:gd name="T62" fmla="*/ 1544 w 2226"/>
                  <a:gd name="T63" fmla="*/ 80 h 747"/>
                  <a:gd name="T64" fmla="*/ 1544 w 2226"/>
                  <a:gd name="T65" fmla="*/ 56 h 747"/>
                  <a:gd name="T66" fmla="*/ 1785 w 2226"/>
                  <a:gd name="T67" fmla="*/ 56 h 747"/>
                  <a:gd name="T68" fmla="*/ 1785 w 2226"/>
                  <a:gd name="T69" fmla="*/ 29 h 747"/>
                  <a:gd name="T70" fmla="*/ 1794 w 2226"/>
                  <a:gd name="T71" fmla="*/ 29 h 747"/>
                  <a:gd name="T72" fmla="*/ 1794 w 2226"/>
                  <a:gd name="T73" fmla="*/ 0 h 747"/>
                  <a:gd name="T74" fmla="*/ 2226 w 2226"/>
                  <a:gd name="T75" fmla="*/ 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6" h="747">
                    <a:moveTo>
                      <a:pt x="0" y="747"/>
                    </a:moveTo>
                    <a:lnTo>
                      <a:pt x="183" y="747"/>
                    </a:lnTo>
                    <a:lnTo>
                      <a:pt x="183" y="725"/>
                    </a:lnTo>
                    <a:lnTo>
                      <a:pt x="238" y="725"/>
                    </a:lnTo>
                    <a:lnTo>
                      <a:pt x="238" y="680"/>
                    </a:lnTo>
                    <a:lnTo>
                      <a:pt x="258" y="680"/>
                    </a:lnTo>
                    <a:lnTo>
                      <a:pt x="258" y="633"/>
                    </a:lnTo>
                    <a:lnTo>
                      <a:pt x="511" y="633"/>
                    </a:lnTo>
                    <a:lnTo>
                      <a:pt x="511" y="564"/>
                    </a:lnTo>
                    <a:lnTo>
                      <a:pt x="522" y="564"/>
                    </a:lnTo>
                    <a:lnTo>
                      <a:pt x="522" y="493"/>
                    </a:lnTo>
                    <a:lnTo>
                      <a:pt x="566" y="493"/>
                    </a:lnTo>
                    <a:lnTo>
                      <a:pt x="566" y="473"/>
                    </a:lnTo>
                    <a:lnTo>
                      <a:pt x="749" y="473"/>
                    </a:lnTo>
                    <a:lnTo>
                      <a:pt x="749" y="444"/>
                    </a:lnTo>
                    <a:lnTo>
                      <a:pt x="761" y="444"/>
                    </a:lnTo>
                    <a:lnTo>
                      <a:pt x="761" y="419"/>
                    </a:lnTo>
                    <a:lnTo>
                      <a:pt x="772" y="419"/>
                    </a:lnTo>
                    <a:lnTo>
                      <a:pt x="772" y="370"/>
                    </a:lnTo>
                    <a:lnTo>
                      <a:pt x="790" y="370"/>
                    </a:lnTo>
                    <a:lnTo>
                      <a:pt x="790" y="346"/>
                    </a:lnTo>
                    <a:lnTo>
                      <a:pt x="1017" y="346"/>
                    </a:lnTo>
                    <a:lnTo>
                      <a:pt x="1017" y="252"/>
                    </a:lnTo>
                    <a:lnTo>
                      <a:pt x="1280" y="252"/>
                    </a:lnTo>
                    <a:lnTo>
                      <a:pt x="1280" y="176"/>
                    </a:lnTo>
                    <a:lnTo>
                      <a:pt x="1292" y="176"/>
                    </a:lnTo>
                    <a:lnTo>
                      <a:pt x="1292" y="152"/>
                    </a:lnTo>
                    <a:lnTo>
                      <a:pt x="1305" y="152"/>
                    </a:lnTo>
                    <a:lnTo>
                      <a:pt x="1305" y="125"/>
                    </a:lnTo>
                    <a:lnTo>
                      <a:pt x="1530" y="125"/>
                    </a:lnTo>
                    <a:lnTo>
                      <a:pt x="1530" y="80"/>
                    </a:lnTo>
                    <a:lnTo>
                      <a:pt x="1544" y="80"/>
                    </a:lnTo>
                    <a:lnTo>
                      <a:pt x="1544" y="56"/>
                    </a:lnTo>
                    <a:lnTo>
                      <a:pt x="1785" y="56"/>
                    </a:lnTo>
                    <a:lnTo>
                      <a:pt x="1785" y="29"/>
                    </a:lnTo>
                    <a:lnTo>
                      <a:pt x="1794" y="29"/>
                    </a:lnTo>
                    <a:lnTo>
                      <a:pt x="1794" y="0"/>
                    </a:lnTo>
                    <a:lnTo>
                      <a:pt x="2226" y="0"/>
                    </a:lnTo>
                  </a:path>
                </a:pathLst>
              </a:custGeom>
              <a:noFill/>
              <a:ln w="19050" cap="flat">
                <a:solidFill>
                  <a:schemeClr val="bg1">
                    <a:lumMod val="65000"/>
                  </a:schemeClr>
                </a:solidFill>
                <a:prstDash val="solid"/>
                <a:miter lim="800000"/>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nvGrpSpPr>
              <p:cNvPr id="666" name="Group 665"/>
              <p:cNvGrpSpPr/>
              <p:nvPr/>
            </p:nvGrpSpPr>
            <p:grpSpPr>
              <a:xfrm>
                <a:off x="5444049" y="3591559"/>
                <a:ext cx="3149447" cy="1240726"/>
                <a:chOff x="5438334" y="3606799"/>
                <a:chExt cx="3149447" cy="1240726"/>
              </a:xfrm>
              <a:solidFill>
                <a:schemeClr val="bg1">
                  <a:lumMod val="65000"/>
                </a:schemeClr>
              </a:solidFill>
            </p:grpSpPr>
            <p:sp>
              <p:nvSpPr>
                <p:cNvPr id="667" name="Oval 125"/>
                <p:cNvSpPr>
                  <a:spLocks noChangeArrowheads="1"/>
                </p:cNvSpPr>
                <p:nvPr/>
              </p:nvSpPr>
              <p:spPr bwMode="auto">
                <a:xfrm>
                  <a:off x="8532917" y="360679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68" name="Oval 125"/>
                <p:cNvSpPr>
                  <a:spLocks noChangeArrowheads="1"/>
                </p:cNvSpPr>
                <p:nvPr/>
              </p:nvSpPr>
              <p:spPr bwMode="auto">
                <a:xfrm>
                  <a:off x="8375401" y="360679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69" name="Oval 125"/>
                <p:cNvSpPr>
                  <a:spLocks noChangeArrowheads="1"/>
                </p:cNvSpPr>
                <p:nvPr/>
              </p:nvSpPr>
              <p:spPr bwMode="auto">
                <a:xfrm>
                  <a:off x="8343898" y="360679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0" name="Oval 125"/>
                <p:cNvSpPr>
                  <a:spLocks noChangeArrowheads="1"/>
                </p:cNvSpPr>
                <p:nvPr/>
              </p:nvSpPr>
              <p:spPr bwMode="auto">
                <a:xfrm>
                  <a:off x="8309971" y="360679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1" name="Oval 125"/>
                <p:cNvSpPr>
                  <a:spLocks noChangeArrowheads="1"/>
                </p:cNvSpPr>
                <p:nvPr/>
              </p:nvSpPr>
              <p:spPr bwMode="auto">
                <a:xfrm>
                  <a:off x="8268774" y="360679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2" name="Oval 125"/>
                <p:cNvSpPr>
                  <a:spLocks noChangeArrowheads="1"/>
                </p:cNvSpPr>
                <p:nvPr/>
              </p:nvSpPr>
              <p:spPr bwMode="auto">
                <a:xfrm>
                  <a:off x="8290584" y="3606799"/>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3" name="Oval 125"/>
                <p:cNvSpPr>
                  <a:spLocks noChangeArrowheads="1"/>
                </p:cNvSpPr>
                <p:nvPr/>
              </p:nvSpPr>
              <p:spPr bwMode="auto">
                <a:xfrm>
                  <a:off x="7917393" y="3652043"/>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4" name="Oval 125"/>
                <p:cNvSpPr>
                  <a:spLocks noChangeArrowheads="1"/>
                </p:cNvSpPr>
                <p:nvPr/>
              </p:nvSpPr>
              <p:spPr bwMode="auto">
                <a:xfrm>
                  <a:off x="6322848" y="4354511"/>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5" name="Oval 125"/>
                <p:cNvSpPr>
                  <a:spLocks noChangeArrowheads="1"/>
                </p:cNvSpPr>
                <p:nvPr/>
              </p:nvSpPr>
              <p:spPr bwMode="auto">
                <a:xfrm>
                  <a:off x="6109596" y="4468811"/>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6" name="Oval 125"/>
                <p:cNvSpPr>
                  <a:spLocks noChangeArrowheads="1"/>
                </p:cNvSpPr>
                <p:nvPr/>
              </p:nvSpPr>
              <p:spPr bwMode="auto">
                <a:xfrm>
                  <a:off x="6065976" y="4614068"/>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7" name="Oval 125"/>
                <p:cNvSpPr>
                  <a:spLocks noChangeArrowheads="1"/>
                </p:cNvSpPr>
                <p:nvPr/>
              </p:nvSpPr>
              <p:spPr bwMode="auto">
                <a:xfrm>
                  <a:off x="5956926" y="4614068"/>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8" name="Oval 125"/>
                <p:cNvSpPr>
                  <a:spLocks noChangeArrowheads="1"/>
                </p:cNvSpPr>
                <p:nvPr/>
              </p:nvSpPr>
              <p:spPr bwMode="auto">
                <a:xfrm>
                  <a:off x="5777600" y="4611685"/>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79" name="Oval 125"/>
                <p:cNvSpPr>
                  <a:spLocks noChangeArrowheads="1"/>
                </p:cNvSpPr>
                <p:nvPr/>
              </p:nvSpPr>
              <p:spPr bwMode="auto">
                <a:xfrm>
                  <a:off x="5733981" y="4656930"/>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80" name="Oval 125"/>
                <p:cNvSpPr>
                  <a:spLocks noChangeArrowheads="1"/>
                </p:cNvSpPr>
                <p:nvPr/>
              </p:nvSpPr>
              <p:spPr bwMode="auto">
                <a:xfrm>
                  <a:off x="5712170" y="4718842"/>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81" name="Oval 125"/>
                <p:cNvSpPr>
                  <a:spLocks noChangeArrowheads="1"/>
                </p:cNvSpPr>
                <p:nvPr/>
              </p:nvSpPr>
              <p:spPr bwMode="auto">
                <a:xfrm>
                  <a:off x="5438334" y="4792661"/>
                  <a:ext cx="54864" cy="54864"/>
                </a:xfrm>
                <a:prstGeom prst="ellipse">
                  <a:avLst/>
                </a:prstGeom>
                <a:grpFill/>
                <a:ln w="9525">
                  <a:solidFill>
                    <a:schemeClr val="bg1">
                      <a:lumMod val="65000"/>
                    </a:schemeClr>
                  </a:solidFill>
                  <a:round/>
                  <a:headEnd/>
                  <a:tailEnd/>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grpSp>
        <p:sp>
          <p:nvSpPr>
            <p:cNvPr id="656" name="TextBox 655"/>
            <p:cNvSpPr txBox="1"/>
            <p:nvPr/>
          </p:nvSpPr>
          <p:spPr bwMode="auto">
            <a:xfrm>
              <a:off x="4553520" y="5277932"/>
              <a:ext cx="969211" cy="190487"/>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600" b="1" dirty="0">
                  <a:solidFill>
                    <a:srgbClr val="000000"/>
                  </a:solidFill>
                </a:rPr>
                <a:t>Patients at risk</a:t>
              </a:r>
            </a:p>
          </p:txBody>
        </p:sp>
        <p:grpSp>
          <p:nvGrpSpPr>
            <p:cNvPr id="657" name="Group 656"/>
            <p:cNvGrpSpPr/>
            <p:nvPr/>
          </p:nvGrpSpPr>
          <p:grpSpPr>
            <a:xfrm>
              <a:off x="3544893" y="2787662"/>
              <a:ext cx="1713134" cy="136667"/>
              <a:chOff x="3231743" y="2673101"/>
              <a:chExt cx="1713134" cy="136667"/>
            </a:xfrm>
          </p:grpSpPr>
          <p:sp>
            <p:nvSpPr>
              <p:cNvPr id="658" name="TextBox 657"/>
              <p:cNvSpPr txBox="1"/>
              <p:nvPr/>
            </p:nvSpPr>
            <p:spPr bwMode="auto">
              <a:xfrm>
                <a:off x="3497849" y="2673101"/>
                <a:ext cx="461335" cy="13096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825" b="1" dirty="0">
                    <a:solidFill>
                      <a:srgbClr val="000000"/>
                    </a:solidFill>
                  </a:rPr>
                  <a:t>Rituximab</a:t>
                </a:r>
              </a:p>
            </p:txBody>
          </p:sp>
          <p:cxnSp>
            <p:nvCxnSpPr>
              <p:cNvPr id="659" name="Straight Connector 658"/>
              <p:cNvCxnSpPr/>
              <p:nvPr/>
            </p:nvCxnSpPr>
            <p:spPr>
              <a:xfrm flipH="1">
                <a:off x="3231743" y="2765495"/>
                <a:ext cx="210711" cy="0"/>
              </a:xfrm>
              <a:prstGeom prst="line">
                <a:avLst/>
              </a:prstGeom>
              <a:noFill/>
              <a:ln w="28575" cap="flat">
                <a:solidFill>
                  <a:srgbClr val="5E732F"/>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660" name="Group 659"/>
              <p:cNvGrpSpPr/>
              <p:nvPr/>
            </p:nvGrpSpPr>
            <p:grpSpPr>
              <a:xfrm>
                <a:off x="4323262" y="2678569"/>
                <a:ext cx="621615" cy="131199"/>
                <a:chOff x="3231743" y="2868264"/>
                <a:chExt cx="621615" cy="131199"/>
              </a:xfrm>
            </p:grpSpPr>
            <p:sp>
              <p:nvSpPr>
                <p:cNvPr id="662" name="Oval 67"/>
                <p:cNvSpPr>
                  <a:spLocks noChangeArrowheads="1"/>
                </p:cNvSpPr>
                <p:nvPr/>
              </p:nvSpPr>
              <p:spPr bwMode="auto">
                <a:xfrm>
                  <a:off x="3295083" y="2913432"/>
                  <a:ext cx="84030" cy="86031"/>
                </a:xfrm>
                <a:prstGeom prst="ellipse">
                  <a:avLst/>
                </a:prstGeom>
                <a:solidFill>
                  <a:schemeClr val="bg1">
                    <a:lumMod val="65000"/>
                  </a:schemeClr>
                </a:solidFill>
                <a:ln>
                  <a:solidFill>
                    <a:schemeClr val="bg1">
                      <a:lumMod val="65000"/>
                    </a:schemeClr>
                  </a:solidFill>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sp>
              <p:nvSpPr>
                <p:cNvPr id="663" name="TextBox 662"/>
                <p:cNvSpPr txBox="1"/>
                <p:nvPr/>
              </p:nvSpPr>
              <p:spPr bwMode="auto">
                <a:xfrm>
                  <a:off x="3497849" y="2868264"/>
                  <a:ext cx="355509" cy="130960"/>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rtlCol="0">
                  <a:spAutoFit/>
                </a:bodyPr>
                <a:lstStyle/>
                <a:p>
                  <a:r>
                    <a:rPr lang="en-US" sz="825" b="1" dirty="0">
                      <a:solidFill>
                        <a:srgbClr val="000000"/>
                      </a:solidFill>
                    </a:rPr>
                    <a:t>Placebo</a:t>
                  </a:r>
                  <a:endParaRPr lang="en-US" sz="825" b="1" baseline="30000" dirty="0">
                    <a:solidFill>
                      <a:srgbClr val="000000"/>
                    </a:solidFill>
                  </a:endParaRPr>
                </a:p>
              </p:txBody>
            </p:sp>
            <p:cxnSp>
              <p:nvCxnSpPr>
                <p:cNvPr id="664" name="Straight Connector 663"/>
                <p:cNvCxnSpPr/>
                <p:nvPr/>
              </p:nvCxnSpPr>
              <p:spPr>
                <a:xfrm flipH="1">
                  <a:off x="3231743" y="2953455"/>
                  <a:ext cx="210711" cy="0"/>
                </a:xfrm>
                <a:prstGeom prst="line">
                  <a:avLst/>
                </a:prstGeom>
                <a:noFill/>
                <a:ln w="28575" cap="flat">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sp>
            <p:nvSpPr>
              <p:cNvPr id="661" name="Oval 67"/>
              <p:cNvSpPr>
                <a:spLocks noChangeArrowheads="1"/>
              </p:cNvSpPr>
              <p:nvPr/>
            </p:nvSpPr>
            <p:spPr bwMode="auto">
              <a:xfrm>
                <a:off x="3295083" y="2722479"/>
                <a:ext cx="84030" cy="86031"/>
              </a:xfrm>
              <a:prstGeom prst="ellipse">
                <a:avLst/>
              </a:prstGeom>
              <a:solidFill>
                <a:srgbClr val="5E732F"/>
              </a:solidFill>
              <a:ln>
                <a:solidFill>
                  <a:srgbClr val="5E732F"/>
                </a:solidFill>
              </a:ln>
              <a:extLst/>
            </p:spPr>
            <p:txBody>
              <a:bodyPr vert="horz" wrap="square" lIns="68580" tIns="34290" rIns="68580" bIns="34290" numCol="1" anchor="t" anchorCtr="0" compatLnSpc="1">
                <a:prstTxWarp prst="textNoShape">
                  <a:avLst/>
                </a:prstTxWarp>
              </a:bodyPr>
              <a:lstStyle/>
              <a:p>
                <a:endParaRPr lang="en-US" sz="1350">
                  <a:solidFill>
                    <a:srgbClr val="061421"/>
                  </a:solidFill>
                </a:endParaRPr>
              </a:p>
            </p:txBody>
          </p:sp>
        </p:grpSp>
      </p:grpSp>
      <p:sp>
        <p:nvSpPr>
          <p:cNvPr id="870" name="Rectangle 13"/>
          <p:cNvSpPr txBox="1">
            <a:spLocks noChangeArrowheads="1"/>
          </p:cNvSpPr>
          <p:nvPr/>
        </p:nvSpPr>
        <p:spPr>
          <a:xfrm>
            <a:off x="4295878" y="1449700"/>
            <a:ext cx="1809002" cy="690419"/>
          </a:xfrm>
          <a:prstGeom prst="rect">
            <a:avLst/>
          </a:prstGeom>
        </p:spPr>
        <p:txBody>
          <a:bodyPr vert="horz" lIns="68580" tIns="34290" rIns="68580" bIns="34290" rtlCol="0">
            <a:noAutofit/>
          </a:bodyPr>
          <a:lstStyle>
            <a:lvl1pPr marL="173038" marR="0" indent="-173038" algn="l" defTabSz="914400" rtl="0" eaLnBrk="0" fontAlgn="base" latinLnBrk="0" hangingPunct="0">
              <a:lnSpc>
                <a:spcPct val="90000"/>
              </a:lnSpc>
              <a:spcBef>
                <a:spcPct val="0"/>
              </a:spcBef>
              <a:spcAft>
                <a:spcPts val="600"/>
              </a:spcAft>
              <a:buClrTx/>
              <a:buSzTx/>
              <a:buFont typeface="Arial" charset="0"/>
              <a:buChar char="•"/>
              <a:tabLst/>
              <a:defRPr lang="en-US" sz="1600">
                <a:solidFill>
                  <a:srgbClr val="061522"/>
                </a:solidFill>
                <a:latin typeface="+mj-lt"/>
                <a:ea typeface="ＭＳ Ｐゴシック" charset="-128"/>
                <a:cs typeface="ＭＳ Ｐゴシック" charset="-128"/>
              </a:defRPr>
            </a:lvl1pPr>
            <a:lvl2pPr marL="742950" marR="0" indent="-285750" algn="l" defTabSz="914400" rtl="0" eaLnBrk="0" fontAlgn="base" latinLnBrk="0" hangingPunct="0">
              <a:lnSpc>
                <a:spcPct val="90000"/>
              </a:lnSpc>
              <a:spcBef>
                <a:spcPct val="0"/>
              </a:spcBef>
              <a:spcAft>
                <a:spcPts val="600"/>
              </a:spcAft>
              <a:buClrTx/>
              <a:buSzTx/>
              <a:buFont typeface="Arial" charset="0"/>
              <a:buChar char="–"/>
              <a:tabLst/>
              <a:defRPr lang="en-US" sz="1600">
                <a:solidFill>
                  <a:srgbClr val="000000"/>
                </a:solidFill>
                <a:latin typeface="+mj-lt"/>
                <a:ea typeface="ＭＳ Ｐゴシック" charset="-128"/>
              </a:defRPr>
            </a:lvl2pPr>
            <a:lvl3pPr marL="1143000" marR="0" indent="-228600" algn="l" defTabSz="914400" rtl="0" eaLnBrk="0" fontAlgn="base" latinLnBrk="0" hangingPunct="0">
              <a:lnSpc>
                <a:spcPct val="90000"/>
              </a:lnSpc>
              <a:spcBef>
                <a:spcPct val="0"/>
              </a:spcBef>
              <a:spcAft>
                <a:spcPts val="600"/>
              </a:spcAft>
              <a:buClrTx/>
              <a:buSzTx/>
              <a:buFont typeface="Arial" charset="0"/>
              <a:buChar char="•"/>
              <a:tabLst/>
              <a:defRPr lang="en-US" sz="1600">
                <a:solidFill>
                  <a:srgbClr val="061522"/>
                </a:solidFill>
                <a:latin typeface="+mj-lt"/>
                <a:ea typeface="ＭＳ Ｐゴシック" charset="-128"/>
              </a:defRPr>
            </a:lvl3pPr>
            <a:lvl4pPr marL="1600200" marR="0" indent="-228600" algn="l" defTabSz="914400" rtl="0" eaLnBrk="0" fontAlgn="base" latinLnBrk="0" hangingPunct="0">
              <a:lnSpc>
                <a:spcPct val="90000"/>
              </a:lnSpc>
              <a:spcBef>
                <a:spcPct val="0"/>
              </a:spcBef>
              <a:spcAft>
                <a:spcPts val="600"/>
              </a:spcAft>
              <a:buClrTx/>
              <a:buSzTx/>
              <a:buFont typeface="Arial" charset="0"/>
              <a:buChar char="–"/>
              <a:tabLst/>
              <a:defRPr lang="en-US" sz="1600">
                <a:solidFill>
                  <a:srgbClr val="061522"/>
                </a:solidFill>
                <a:latin typeface="+mj-lt"/>
                <a:ea typeface="ＭＳ Ｐゴシック" charset="-128"/>
              </a:defRPr>
            </a:lvl4pPr>
            <a:lvl5pPr marL="2057400" marR="0" indent="-228600" algn="l" defTabSz="914400" rtl="0" eaLnBrk="0" fontAlgn="base" latinLnBrk="0" hangingPunct="0">
              <a:lnSpc>
                <a:spcPct val="90000"/>
              </a:lnSpc>
              <a:spcBef>
                <a:spcPct val="0"/>
              </a:spcBef>
              <a:spcAft>
                <a:spcPts val="600"/>
              </a:spcAft>
              <a:buClrTx/>
              <a:buSzTx/>
              <a:buFont typeface="Arial" charset="0"/>
              <a:buChar char="»"/>
              <a:tabLst/>
              <a:defRPr sz="1600">
                <a:solidFill>
                  <a:srgbClr val="061522"/>
                </a:solidFill>
                <a:latin typeface="+mn-lt"/>
                <a:ea typeface="ＭＳ Ｐゴシック" charset="-128"/>
              </a:defRPr>
            </a:lvl5pPr>
            <a:lvl6pPr marL="2462213" indent="-176213" algn="l" defTabSz="457200" rtl="0" eaLnBrk="1" fontAlgn="base" hangingPunct="1">
              <a:lnSpc>
                <a:spcPts val="1400"/>
              </a:lnSpc>
              <a:spcBef>
                <a:spcPct val="0"/>
              </a:spcBef>
              <a:spcAft>
                <a:spcPts val="600"/>
              </a:spcAft>
              <a:buFont typeface="Lucida Grande" pitchFamily="-65" charset="0"/>
              <a:buChar char="&gt;"/>
              <a:tabLst>
                <a:tab pos="454025" algn="l"/>
                <a:tab pos="915988" algn="l"/>
                <a:tab pos="1370013" algn="l"/>
              </a:tabLst>
              <a:defRPr sz="1200">
                <a:solidFill>
                  <a:srgbClr val="061522"/>
                </a:solidFill>
                <a:latin typeface="+mn-lt"/>
                <a:ea typeface="+mn-ea"/>
              </a:defRPr>
            </a:lvl6pPr>
            <a:lvl7pPr marL="2919413" indent="-176213" algn="l" defTabSz="457200" rtl="0" eaLnBrk="1" fontAlgn="base" hangingPunct="1">
              <a:lnSpc>
                <a:spcPts val="1400"/>
              </a:lnSpc>
              <a:spcBef>
                <a:spcPct val="0"/>
              </a:spcBef>
              <a:spcAft>
                <a:spcPts val="600"/>
              </a:spcAft>
              <a:buFont typeface="Lucida Grande" pitchFamily="-65" charset="0"/>
              <a:buChar char="&gt;"/>
              <a:tabLst>
                <a:tab pos="454025" algn="l"/>
                <a:tab pos="915988" algn="l"/>
                <a:tab pos="1370013" algn="l"/>
              </a:tabLst>
              <a:defRPr sz="1200">
                <a:solidFill>
                  <a:srgbClr val="061522"/>
                </a:solidFill>
                <a:latin typeface="+mn-lt"/>
                <a:ea typeface="+mn-ea"/>
              </a:defRPr>
            </a:lvl7pPr>
            <a:lvl8pPr marL="3376613" indent="-176213" algn="l" defTabSz="457200" rtl="0" eaLnBrk="1" fontAlgn="base" hangingPunct="1">
              <a:lnSpc>
                <a:spcPts val="1400"/>
              </a:lnSpc>
              <a:spcBef>
                <a:spcPct val="0"/>
              </a:spcBef>
              <a:spcAft>
                <a:spcPts val="600"/>
              </a:spcAft>
              <a:buFont typeface="Lucida Grande" pitchFamily="-65" charset="0"/>
              <a:buChar char="&gt;"/>
              <a:tabLst>
                <a:tab pos="454025" algn="l"/>
                <a:tab pos="915988" algn="l"/>
                <a:tab pos="1370013" algn="l"/>
              </a:tabLst>
              <a:defRPr sz="1200">
                <a:solidFill>
                  <a:srgbClr val="061522"/>
                </a:solidFill>
                <a:latin typeface="+mn-lt"/>
                <a:ea typeface="+mn-ea"/>
              </a:defRPr>
            </a:lvl8pPr>
            <a:lvl9pPr marL="3833813" indent="-176213" algn="l" defTabSz="457200" rtl="0" eaLnBrk="1" fontAlgn="base" hangingPunct="1">
              <a:lnSpc>
                <a:spcPts val="1400"/>
              </a:lnSpc>
              <a:spcBef>
                <a:spcPct val="0"/>
              </a:spcBef>
              <a:spcAft>
                <a:spcPts val="600"/>
              </a:spcAft>
              <a:buFont typeface="Lucida Grande" pitchFamily="-65" charset="0"/>
              <a:buChar char="&gt;"/>
              <a:tabLst>
                <a:tab pos="454025" algn="l"/>
                <a:tab pos="915988" algn="l"/>
                <a:tab pos="1370013" algn="l"/>
              </a:tabLst>
              <a:defRPr sz="1200">
                <a:solidFill>
                  <a:srgbClr val="061522"/>
                </a:solidFill>
                <a:latin typeface="+mn-lt"/>
                <a:ea typeface="+mn-ea"/>
              </a:defRPr>
            </a:lvl9pPr>
          </a:lstStyle>
          <a:p>
            <a:pPr marL="0" indent="0">
              <a:buNone/>
              <a:defRPr/>
            </a:pPr>
            <a:r>
              <a:rPr lang="en-US" sz="1200" b="1" kern="0" dirty="0">
                <a:solidFill>
                  <a:srgbClr val="005596"/>
                </a:solidFill>
                <a:latin typeface="+mn-lt"/>
              </a:rPr>
              <a:t>Inclusion Criteria</a:t>
            </a:r>
          </a:p>
          <a:p>
            <a:pPr>
              <a:defRPr/>
            </a:pPr>
            <a:r>
              <a:rPr lang="en-US" sz="1050" kern="0" dirty="0">
                <a:latin typeface="+mn-lt"/>
              </a:rPr>
              <a:t>Age 18</a:t>
            </a:r>
            <a:r>
              <a:rPr lang="en-US" sz="1050" kern="0" dirty="0">
                <a:latin typeface="+mn-lt"/>
                <a:cs typeface="Arial"/>
              </a:rPr>
              <a:t>–</a:t>
            </a:r>
            <a:r>
              <a:rPr lang="en-US" sz="1050" kern="0" dirty="0">
                <a:latin typeface="+mn-lt"/>
              </a:rPr>
              <a:t>55</a:t>
            </a:r>
          </a:p>
          <a:p>
            <a:pPr>
              <a:defRPr/>
            </a:pPr>
            <a:r>
              <a:rPr lang="en-US" sz="1050" kern="0" dirty="0">
                <a:latin typeface="+mn-lt"/>
              </a:rPr>
              <a:t>Baseline EDSS 3.0</a:t>
            </a:r>
            <a:r>
              <a:rPr lang="en-US" sz="1050" kern="0" dirty="0">
                <a:latin typeface="+mn-lt"/>
                <a:cs typeface="Arial"/>
              </a:rPr>
              <a:t>–</a:t>
            </a:r>
            <a:r>
              <a:rPr lang="en-US" sz="1050" kern="0" dirty="0">
                <a:latin typeface="+mn-lt"/>
              </a:rPr>
              <a:t>6.5</a:t>
            </a:r>
          </a:p>
        </p:txBody>
      </p:sp>
      <p:sp>
        <p:nvSpPr>
          <p:cNvPr id="871" name="Rectangle 14"/>
          <p:cNvSpPr txBox="1">
            <a:spLocks noChangeArrowheads="1"/>
          </p:cNvSpPr>
          <p:nvPr/>
        </p:nvSpPr>
        <p:spPr>
          <a:xfrm>
            <a:off x="5746849" y="1441269"/>
            <a:ext cx="3246623" cy="912845"/>
          </a:xfrm>
          <a:prstGeom prst="rect">
            <a:avLst/>
          </a:prstGeom>
        </p:spPr>
        <p:txBody>
          <a:bodyPr vert="horz" lIns="68580" tIns="34290" rIns="68580" bIns="34290" rtlCol="0">
            <a:noAutofit/>
          </a:bodyPr>
          <a:lstStyle>
            <a:lvl1pPr marL="173038" marR="0" indent="-173038" algn="l" defTabSz="914400" rtl="0" eaLnBrk="0" fontAlgn="base" latinLnBrk="0" hangingPunct="0">
              <a:lnSpc>
                <a:spcPct val="90000"/>
              </a:lnSpc>
              <a:spcBef>
                <a:spcPct val="0"/>
              </a:spcBef>
              <a:spcAft>
                <a:spcPts val="600"/>
              </a:spcAft>
              <a:buClrTx/>
              <a:buSzTx/>
              <a:buFont typeface="Arial" charset="0"/>
              <a:buChar char="•"/>
              <a:tabLst/>
              <a:defRPr lang="en-US" sz="1600">
                <a:solidFill>
                  <a:srgbClr val="000000"/>
                </a:solidFill>
                <a:latin typeface="+mj-lt"/>
                <a:ea typeface="ＭＳ Ｐゴシック" charset="-128"/>
                <a:cs typeface="ＭＳ Ｐゴシック" charset="-128"/>
              </a:defRPr>
            </a:lvl1pPr>
            <a:lvl2pPr marL="742950" marR="0" indent="-285750" algn="l" defTabSz="914400" rtl="0" eaLnBrk="0" fontAlgn="base" latinLnBrk="0" hangingPunct="0">
              <a:lnSpc>
                <a:spcPct val="90000"/>
              </a:lnSpc>
              <a:spcBef>
                <a:spcPct val="0"/>
              </a:spcBef>
              <a:spcAft>
                <a:spcPts val="600"/>
              </a:spcAft>
              <a:buClrTx/>
              <a:buSzTx/>
              <a:buFont typeface="Arial" charset="0"/>
              <a:buChar char="–"/>
              <a:tabLst/>
              <a:defRPr lang="en-US" sz="1600">
                <a:solidFill>
                  <a:srgbClr val="000000"/>
                </a:solidFill>
                <a:latin typeface="+mj-lt"/>
                <a:ea typeface="ＭＳ Ｐゴシック" charset="-128"/>
              </a:defRPr>
            </a:lvl2pPr>
            <a:lvl3pPr marL="1143000" marR="0" indent="-228600" algn="l" defTabSz="914400" rtl="0" eaLnBrk="0" fontAlgn="base" latinLnBrk="0" hangingPunct="0">
              <a:lnSpc>
                <a:spcPct val="90000"/>
              </a:lnSpc>
              <a:spcBef>
                <a:spcPct val="0"/>
              </a:spcBef>
              <a:spcAft>
                <a:spcPts val="600"/>
              </a:spcAft>
              <a:buClrTx/>
              <a:buSzTx/>
              <a:buFont typeface="Arial" charset="0"/>
              <a:buChar char="•"/>
              <a:tabLst/>
              <a:defRPr lang="en-US" sz="1600">
                <a:solidFill>
                  <a:srgbClr val="000000"/>
                </a:solidFill>
                <a:latin typeface="+mj-lt"/>
                <a:ea typeface="ＭＳ Ｐゴシック" charset="-128"/>
              </a:defRPr>
            </a:lvl3pPr>
            <a:lvl4pPr marL="1600200" marR="0" indent="-228600" algn="l" defTabSz="914400" rtl="0" eaLnBrk="0" fontAlgn="base" latinLnBrk="0" hangingPunct="0">
              <a:lnSpc>
                <a:spcPct val="90000"/>
              </a:lnSpc>
              <a:spcBef>
                <a:spcPct val="0"/>
              </a:spcBef>
              <a:spcAft>
                <a:spcPts val="600"/>
              </a:spcAft>
              <a:buClrTx/>
              <a:buSzTx/>
              <a:buFont typeface="Arial" charset="0"/>
              <a:buChar char="–"/>
              <a:tabLst/>
              <a:defRPr lang="en-US" sz="1600">
                <a:solidFill>
                  <a:srgbClr val="000000"/>
                </a:solidFill>
                <a:latin typeface="+mj-lt"/>
                <a:ea typeface="ＭＳ Ｐゴシック" charset="-128"/>
              </a:defRPr>
            </a:lvl4pPr>
            <a:lvl5pPr marL="2057400" marR="0" indent="-228600" algn="l" defTabSz="914400" rtl="0" eaLnBrk="0" fontAlgn="base" latinLnBrk="0" hangingPunct="0">
              <a:lnSpc>
                <a:spcPct val="90000"/>
              </a:lnSpc>
              <a:spcBef>
                <a:spcPct val="0"/>
              </a:spcBef>
              <a:spcAft>
                <a:spcPts val="600"/>
              </a:spcAft>
              <a:buClrTx/>
              <a:buSzTx/>
              <a:buFont typeface="Arial" charset="0"/>
              <a:buChar char="»"/>
              <a:tabLst/>
              <a:defRPr sz="1600">
                <a:solidFill>
                  <a:srgbClr val="000000"/>
                </a:solidFill>
                <a:latin typeface="+mn-lt"/>
                <a:ea typeface="ＭＳ Ｐゴシック" charset="-128"/>
              </a:defRPr>
            </a:lvl5pPr>
            <a:lvl6pPr marL="2462213" indent="-176213" algn="l" defTabSz="457200" rtl="0" eaLnBrk="1" fontAlgn="base" hangingPunct="1">
              <a:lnSpc>
                <a:spcPts val="1400"/>
              </a:lnSpc>
              <a:spcBef>
                <a:spcPct val="0"/>
              </a:spcBef>
              <a:spcAft>
                <a:spcPts val="600"/>
              </a:spcAft>
              <a:buFont typeface="Lucida Grande" pitchFamily="-65" charset="0"/>
              <a:buChar char="&gt;"/>
              <a:tabLst>
                <a:tab pos="454025" algn="l"/>
                <a:tab pos="915988" algn="l"/>
                <a:tab pos="1370013" algn="l"/>
              </a:tabLst>
              <a:defRPr sz="1200">
                <a:solidFill>
                  <a:srgbClr val="061522"/>
                </a:solidFill>
                <a:latin typeface="+mn-lt"/>
                <a:ea typeface="+mn-ea"/>
              </a:defRPr>
            </a:lvl6pPr>
            <a:lvl7pPr marL="2919413" indent="-176213" algn="l" defTabSz="457200" rtl="0" eaLnBrk="1" fontAlgn="base" hangingPunct="1">
              <a:lnSpc>
                <a:spcPts val="1400"/>
              </a:lnSpc>
              <a:spcBef>
                <a:spcPct val="0"/>
              </a:spcBef>
              <a:spcAft>
                <a:spcPts val="600"/>
              </a:spcAft>
              <a:buFont typeface="Lucida Grande" pitchFamily="-65" charset="0"/>
              <a:buChar char="&gt;"/>
              <a:tabLst>
                <a:tab pos="454025" algn="l"/>
                <a:tab pos="915988" algn="l"/>
                <a:tab pos="1370013" algn="l"/>
              </a:tabLst>
              <a:defRPr sz="1200">
                <a:solidFill>
                  <a:srgbClr val="061522"/>
                </a:solidFill>
                <a:latin typeface="+mn-lt"/>
                <a:ea typeface="+mn-ea"/>
              </a:defRPr>
            </a:lvl7pPr>
            <a:lvl8pPr marL="3376613" indent="-176213" algn="l" defTabSz="457200" rtl="0" eaLnBrk="1" fontAlgn="base" hangingPunct="1">
              <a:lnSpc>
                <a:spcPts val="1400"/>
              </a:lnSpc>
              <a:spcBef>
                <a:spcPct val="0"/>
              </a:spcBef>
              <a:spcAft>
                <a:spcPts val="600"/>
              </a:spcAft>
              <a:buFont typeface="Lucida Grande" pitchFamily="-65" charset="0"/>
              <a:buChar char="&gt;"/>
              <a:tabLst>
                <a:tab pos="454025" algn="l"/>
                <a:tab pos="915988" algn="l"/>
                <a:tab pos="1370013" algn="l"/>
              </a:tabLst>
              <a:defRPr sz="1200">
                <a:solidFill>
                  <a:srgbClr val="061522"/>
                </a:solidFill>
                <a:latin typeface="+mn-lt"/>
                <a:ea typeface="+mn-ea"/>
              </a:defRPr>
            </a:lvl8pPr>
            <a:lvl9pPr marL="3833813" indent="-176213" algn="l" defTabSz="457200" rtl="0" eaLnBrk="1" fontAlgn="base" hangingPunct="1">
              <a:lnSpc>
                <a:spcPts val="1400"/>
              </a:lnSpc>
              <a:spcBef>
                <a:spcPct val="0"/>
              </a:spcBef>
              <a:spcAft>
                <a:spcPts val="600"/>
              </a:spcAft>
              <a:buFont typeface="Lucida Grande" pitchFamily="-65" charset="0"/>
              <a:buChar char="&gt;"/>
              <a:tabLst>
                <a:tab pos="454025" algn="l"/>
                <a:tab pos="915988" algn="l"/>
                <a:tab pos="1370013" algn="l"/>
              </a:tabLst>
              <a:defRPr sz="1200">
                <a:solidFill>
                  <a:srgbClr val="061522"/>
                </a:solidFill>
                <a:latin typeface="+mn-lt"/>
                <a:ea typeface="+mn-ea"/>
              </a:defRPr>
            </a:lvl9pPr>
          </a:lstStyle>
          <a:p>
            <a:pPr marL="0" indent="0">
              <a:buNone/>
              <a:defRPr/>
            </a:pPr>
            <a:r>
              <a:rPr lang="en-US" sz="1200" b="1" kern="0" dirty="0">
                <a:solidFill>
                  <a:srgbClr val="005596"/>
                </a:solidFill>
                <a:latin typeface="+mn-lt"/>
              </a:rPr>
              <a:t>Exclusion Criteria</a:t>
            </a:r>
          </a:p>
          <a:p>
            <a:pPr>
              <a:defRPr/>
            </a:pPr>
            <a:r>
              <a:rPr lang="en-US" sz="1050" kern="0" dirty="0">
                <a:latin typeface="+mn-lt"/>
              </a:rPr>
              <a:t>Patients with EDSS ≥5 and duration from onset ≥15 </a:t>
            </a:r>
            <a:r>
              <a:rPr lang="en-US" sz="1050" kern="0" dirty="0" err="1">
                <a:latin typeface="+mn-lt"/>
              </a:rPr>
              <a:t>yrs</a:t>
            </a:r>
            <a:endParaRPr lang="en-US" sz="1050" kern="0" dirty="0">
              <a:latin typeface="+mn-lt"/>
            </a:endParaRPr>
          </a:p>
          <a:p>
            <a:pPr>
              <a:defRPr/>
            </a:pPr>
            <a:r>
              <a:rPr lang="en-US" sz="1050" kern="0" dirty="0">
                <a:latin typeface="+mn-lt"/>
              </a:rPr>
              <a:t>Patients with EDSS &lt;5 and duration from onset ≥10 </a:t>
            </a:r>
            <a:r>
              <a:rPr lang="en-US" sz="1050" kern="0" dirty="0" err="1">
                <a:latin typeface="+mn-lt"/>
              </a:rPr>
              <a:t>yrs</a:t>
            </a:r>
            <a:endParaRPr lang="en-US" sz="1050" kern="0" dirty="0">
              <a:latin typeface="+mn-lt"/>
            </a:endParaRPr>
          </a:p>
        </p:txBody>
      </p:sp>
      <p:sp>
        <p:nvSpPr>
          <p:cNvPr id="255" name="Rectangle 254"/>
          <p:cNvSpPr/>
          <p:nvPr/>
        </p:nvSpPr>
        <p:spPr>
          <a:xfrm>
            <a:off x="230889" y="1257295"/>
            <a:ext cx="3003844" cy="1223412"/>
          </a:xfrm>
          <a:prstGeom prst="rect">
            <a:avLst/>
          </a:prstGeom>
        </p:spPr>
        <p:txBody>
          <a:bodyPr wrap="square">
            <a:spAutoFit/>
          </a:bodyPr>
          <a:lstStyle/>
          <a:p>
            <a:r>
              <a:rPr lang="en-US" sz="1400" i="1" dirty="0">
                <a:solidFill>
                  <a:prstClr val="black"/>
                </a:solidFill>
              </a:rPr>
              <a:t>Inclusion criteria:</a:t>
            </a:r>
          </a:p>
          <a:p>
            <a:pPr marL="85725" indent="-128588">
              <a:defRPr/>
            </a:pPr>
            <a:r>
              <a:rPr lang="en-US" sz="1000" dirty="0">
                <a:solidFill>
                  <a:prstClr val="black"/>
                </a:solidFill>
              </a:rPr>
              <a:t>18</a:t>
            </a:r>
            <a:r>
              <a:rPr lang="en-US" sz="1000" dirty="0">
                <a:solidFill>
                  <a:prstClr val="black"/>
                </a:solidFill>
                <a:cs typeface="Arial"/>
              </a:rPr>
              <a:t>–</a:t>
            </a:r>
            <a:r>
              <a:rPr lang="en-US" sz="1000" dirty="0">
                <a:solidFill>
                  <a:prstClr val="black"/>
                </a:solidFill>
              </a:rPr>
              <a:t>65 years</a:t>
            </a:r>
          </a:p>
          <a:p>
            <a:pPr marL="85725" indent="-128588">
              <a:defRPr/>
            </a:pPr>
            <a:r>
              <a:rPr lang="en-US" sz="1000" dirty="0">
                <a:solidFill>
                  <a:prstClr val="black"/>
                </a:solidFill>
              </a:rPr>
              <a:t>EDSS 2.0</a:t>
            </a:r>
            <a:r>
              <a:rPr lang="en-US" sz="1000" dirty="0">
                <a:solidFill>
                  <a:prstClr val="black"/>
                </a:solidFill>
                <a:cs typeface="Arial"/>
              </a:rPr>
              <a:t>–</a:t>
            </a:r>
            <a:r>
              <a:rPr lang="en-US" sz="1000" dirty="0">
                <a:solidFill>
                  <a:prstClr val="black"/>
                </a:solidFill>
              </a:rPr>
              <a:t>6.5</a:t>
            </a:r>
          </a:p>
          <a:p>
            <a:pPr marL="85725" indent="-128588">
              <a:defRPr/>
            </a:pPr>
            <a:r>
              <a:rPr lang="en-US" sz="1000" dirty="0">
                <a:solidFill>
                  <a:prstClr val="black"/>
                </a:solidFill>
              </a:rPr>
              <a:t>Diagnosis of PPMS (McDonald 2005)</a:t>
            </a:r>
          </a:p>
          <a:p>
            <a:pPr marL="85725" indent="-128588">
              <a:defRPr/>
            </a:pPr>
            <a:r>
              <a:rPr lang="en-US" sz="1000" dirty="0">
                <a:solidFill>
                  <a:prstClr val="black"/>
                </a:solidFill>
              </a:rPr>
              <a:t>Evidence of disease progression including pyramidal functional system score ≥2 or gait impairment</a:t>
            </a:r>
          </a:p>
          <a:p>
            <a:pPr marL="85725" indent="-128588">
              <a:defRPr/>
            </a:pPr>
            <a:r>
              <a:rPr lang="en-US" sz="1000" dirty="0">
                <a:solidFill>
                  <a:srgbClr val="C00000"/>
                </a:solidFill>
              </a:rPr>
              <a:t>Positive CSF</a:t>
            </a:r>
          </a:p>
        </p:txBody>
      </p:sp>
    </p:spTree>
    <p:extLst>
      <p:ext uri="{BB962C8B-B14F-4D97-AF65-F5344CB8AC3E}">
        <p14:creationId xmlns:p14="http://schemas.microsoft.com/office/powerpoint/2010/main" val="74007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4"/>
          <p:cNvSpPr txBox="1">
            <a:spLocks/>
          </p:cNvSpPr>
          <p:nvPr/>
        </p:nvSpPr>
        <p:spPr>
          <a:xfrm>
            <a:off x="171450" y="158498"/>
            <a:ext cx="7086600"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tx2"/>
                </a:solidFill>
                <a:effectLst>
                  <a:outerShdw blurRad="38100" dist="38100" dir="2700000" algn="tl">
                    <a:srgbClr val="000000">
                      <a:alpha val="43137"/>
                    </a:srgbClr>
                  </a:outerShdw>
                </a:effectLst>
              </a:rPr>
              <a:t>How Additional Clinical Components Perform</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4414"/>
            <a:ext cx="76546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12"/>
          </p:nvPr>
        </p:nvSpPr>
        <p:spPr>
          <a:xfrm>
            <a:off x="7258050" y="6528192"/>
            <a:ext cx="1600200" cy="273844"/>
          </a:xfrm>
        </p:spPr>
        <p:txBody>
          <a:bodyPr/>
          <a:lstStyle/>
          <a:p>
            <a:fld id="{CEDD7458-2737-416E-A6FD-79B0DB1EAC30}" type="slidenum">
              <a:rPr lang="en-US" smtClean="0"/>
              <a:t>15</a:t>
            </a:fld>
            <a:endParaRPr lang="en-US" dirty="0"/>
          </a:p>
        </p:txBody>
      </p:sp>
      <p:sp>
        <p:nvSpPr>
          <p:cNvPr id="8" name="Text Box 5"/>
          <p:cNvSpPr txBox="1">
            <a:spLocks noChangeArrowheads="1"/>
          </p:cNvSpPr>
          <p:nvPr/>
        </p:nvSpPr>
        <p:spPr bwMode="auto">
          <a:xfrm>
            <a:off x="0" y="6511225"/>
            <a:ext cx="3486150" cy="307777"/>
          </a:xfrm>
          <a:prstGeom prst="rect">
            <a:avLst/>
          </a:prstGeom>
          <a:noFill/>
          <a:ln w="9525">
            <a:noFill/>
            <a:miter lim="800000"/>
            <a:headEnd/>
            <a:tailEnd/>
          </a:ln>
          <a:effectLst/>
        </p:spPr>
        <p:txBody>
          <a:bodyPr>
            <a:spAutoFit/>
          </a:bodyPr>
          <a:lstStyle/>
          <a:p>
            <a:r>
              <a:rPr lang="en-US" sz="1400" i="1" dirty="0">
                <a:latin typeface="Calibri" pitchFamily="34" charset="0"/>
              </a:rPr>
              <a:t>Zhang et al. MSJ </a:t>
            </a:r>
            <a:r>
              <a:rPr lang="en-US" sz="1400" b="1" i="1" dirty="0">
                <a:latin typeface="Calibri" pitchFamily="34" charset="0"/>
              </a:rPr>
              <a:t>20</a:t>
            </a:r>
            <a:r>
              <a:rPr lang="en-US" sz="1400" i="1" dirty="0">
                <a:latin typeface="Calibri" pitchFamily="34" charset="0"/>
              </a:rPr>
              <a:t>:1494-201, 2014</a:t>
            </a:r>
          </a:p>
        </p:txBody>
      </p:sp>
      <p:graphicFrame>
        <p:nvGraphicFramePr>
          <p:cNvPr id="11" name="Table 10"/>
          <p:cNvGraphicFramePr>
            <a:graphicFrameLocks noGrp="1"/>
          </p:cNvGraphicFramePr>
          <p:nvPr>
            <p:extLst>
              <p:ext uri="{D42A27DB-BD31-4B8C-83A1-F6EECF244321}">
                <p14:modId xmlns:p14="http://schemas.microsoft.com/office/powerpoint/2010/main" val="2768068526"/>
              </p:ext>
            </p:extLst>
          </p:nvPr>
        </p:nvGraphicFramePr>
        <p:xfrm>
          <a:off x="5562600" y="2743200"/>
          <a:ext cx="2881314" cy="3276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60438"/>
                <a:gridCol w="960438"/>
                <a:gridCol w="960438"/>
              </a:tblGrid>
              <a:tr h="327660">
                <a:tc>
                  <a:txBody>
                    <a:bodyPr/>
                    <a:lstStyle/>
                    <a:p>
                      <a:pPr algn="ctr"/>
                      <a:endParaRPr lang="en-US" sz="1100" dirty="0"/>
                    </a:p>
                  </a:txBody>
                  <a:tcPr marL="58793" marR="58793" marT="29396" marB="29396" anchor="ctr">
                    <a:solidFill>
                      <a:schemeClr val="bg1"/>
                    </a:solidFill>
                  </a:tcPr>
                </a:tc>
                <a:tc gridSpan="2">
                  <a:txBody>
                    <a:bodyPr/>
                    <a:lstStyle/>
                    <a:p>
                      <a:pPr algn="ctr"/>
                      <a:r>
                        <a:rPr lang="en-US" sz="1100" dirty="0" smtClean="0"/>
                        <a:t>Meeting SDP of 147</a:t>
                      </a:r>
                      <a:endParaRPr lang="en-US" sz="1100" dirty="0"/>
                    </a:p>
                  </a:txBody>
                  <a:tcPr marL="58793" marR="58793" marT="29396" marB="29396" anchor="ctr"/>
                </a:tc>
                <a:tc hMerge="1">
                  <a:txBody>
                    <a:bodyPr/>
                    <a:lstStyle/>
                    <a:p>
                      <a:endParaRPr lang="en-US" dirty="0"/>
                    </a:p>
                  </a:txBody>
                  <a:tcPr/>
                </a:tc>
              </a:tr>
              <a:tr h="327660">
                <a:tc>
                  <a:txBody>
                    <a:bodyPr/>
                    <a:lstStyle/>
                    <a:p>
                      <a:pPr algn="ctr"/>
                      <a:r>
                        <a:rPr lang="en-US" sz="1100" b="1" dirty="0" smtClean="0">
                          <a:solidFill>
                            <a:schemeClr val="bg1"/>
                          </a:solidFill>
                        </a:rPr>
                        <a:t>Group</a:t>
                      </a:r>
                      <a:endParaRPr lang="en-US" sz="1100" b="1" dirty="0">
                        <a:solidFill>
                          <a:schemeClr val="bg1"/>
                        </a:solidFill>
                      </a:endParaRPr>
                    </a:p>
                  </a:txBody>
                  <a:tcPr marL="58793" marR="58793" marT="29396" marB="29396" anchor="ctr">
                    <a:solidFill>
                      <a:schemeClr val="accent1"/>
                    </a:solidFill>
                  </a:tcPr>
                </a:tc>
                <a:tc>
                  <a:txBody>
                    <a:bodyPr/>
                    <a:lstStyle/>
                    <a:p>
                      <a:pPr algn="ctr"/>
                      <a:r>
                        <a:rPr lang="en-US" sz="1100" b="1" dirty="0" smtClean="0">
                          <a:solidFill>
                            <a:schemeClr val="bg1"/>
                          </a:solidFill>
                        </a:rPr>
                        <a:t>12 week</a:t>
                      </a:r>
                      <a:endParaRPr lang="en-US" sz="1100" b="1" dirty="0">
                        <a:solidFill>
                          <a:schemeClr val="bg1"/>
                        </a:solidFill>
                      </a:endParaRPr>
                    </a:p>
                  </a:txBody>
                  <a:tcPr marL="58793" marR="58793" marT="29396" marB="29396" anchor="ctr">
                    <a:solidFill>
                      <a:schemeClr val="accent1"/>
                    </a:solidFill>
                  </a:tcPr>
                </a:tc>
                <a:tc>
                  <a:txBody>
                    <a:bodyPr/>
                    <a:lstStyle/>
                    <a:p>
                      <a:pPr algn="ctr"/>
                      <a:r>
                        <a:rPr lang="en-US" sz="1100" b="1" dirty="0" smtClean="0">
                          <a:solidFill>
                            <a:schemeClr val="bg1"/>
                          </a:solidFill>
                        </a:rPr>
                        <a:t>24</a:t>
                      </a:r>
                      <a:r>
                        <a:rPr lang="en-US" sz="1100" b="1" baseline="0" dirty="0" smtClean="0">
                          <a:solidFill>
                            <a:schemeClr val="bg1"/>
                          </a:solidFill>
                        </a:rPr>
                        <a:t> week</a:t>
                      </a:r>
                      <a:endParaRPr lang="en-US" sz="1100" b="1" dirty="0">
                        <a:solidFill>
                          <a:schemeClr val="bg1"/>
                        </a:solidFill>
                      </a:endParaRPr>
                    </a:p>
                  </a:txBody>
                  <a:tcPr marL="58793" marR="58793" marT="29396" marB="29396" anchor="ctr">
                    <a:solidFill>
                      <a:schemeClr val="accent1"/>
                    </a:solidFill>
                  </a:tcPr>
                </a:tc>
              </a:tr>
              <a:tr h="327660">
                <a:tc>
                  <a:txBody>
                    <a:bodyPr/>
                    <a:lstStyle/>
                    <a:p>
                      <a:pPr algn="ctr"/>
                      <a:r>
                        <a:rPr lang="en-US" sz="1100" dirty="0" smtClean="0"/>
                        <a:t>a</a:t>
                      </a:r>
                      <a:endParaRPr lang="en-US" sz="1100" dirty="0"/>
                    </a:p>
                  </a:txBody>
                  <a:tcPr marL="58793" marR="58793" marT="29396" marB="29396" anchor="ctr"/>
                </a:tc>
                <a:tc>
                  <a:txBody>
                    <a:bodyPr/>
                    <a:lstStyle/>
                    <a:p>
                      <a:pPr algn="ctr"/>
                      <a:r>
                        <a:rPr lang="en-US" sz="1100" dirty="0" smtClean="0"/>
                        <a:t>13</a:t>
                      </a:r>
                      <a:r>
                        <a:rPr lang="en-US" sz="1100" baseline="0" dirty="0" smtClean="0"/>
                        <a:t> (14.6%)</a:t>
                      </a:r>
                      <a:endParaRPr lang="en-US" sz="1100" dirty="0"/>
                    </a:p>
                  </a:txBody>
                  <a:tcPr marL="58793" marR="58793" marT="29396" marB="29396" anchor="ctr"/>
                </a:tc>
                <a:tc>
                  <a:txBody>
                    <a:bodyPr/>
                    <a:lstStyle/>
                    <a:p>
                      <a:pPr algn="ctr"/>
                      <a:r>
                        <a:rPr lang="en-US" sz="1100" dirty="0" smtClean="0"/>
                        <a:t>10</a:t>
                      </a:r>
                      <a:r>
                        <a:rPr lang="en-US" sz="1100" baseline="0" dirty="0" smtClean="0"/>
                        <a:t> (12.7%)</a:t>
                      </a:r>
                      <a:endParaRPr lang="en-US" sz="1100" dirty="0"/>
                    </a:p>
                  </a:txBody>
                  <a:tcPr marL="58793" marR="58793" marT="29396" marB="29396" anchor="ctr"/>
                </a:tc>
              </a:tr>
              <a:tr h="327660">
                <a:tc>
                  <a:txBody>
                    <a:bodyPr/>
                    <a:lstStyle/>
                    <a:p>
                      <a:pPr algn="ctr"/>
                      <a:r>
                        <a:rPr lang="en-US" sz="1100" dirty="0" smtClean="0"/>
                        <a:t>b</a:t>
                      </a:r>
                      <a:endParaRPr lang="en-US" sz="1100" dirty="0"/>
                    </a:p>
                  </a:txBody>
                  <a:tcPr marL="58793" marR="58793" marT="29396" marB="29396" anchor="ctr"/>
                </a:tc>
                <a:tc>
                  <a:txBody>
                    <a:bodyPr/>
                    <a:lstStyle/>
                    <a:p>
                      <a:pPr algn="ctr"/>
                      <a:r>
                        <a:rPr lang="en-US" sz="1100" dirty="0" smtClean="0"/>
                        <a:t>12 (27.0%)</a:t>
                      </a:r>
                      <a:endParaRPr lang="en-US" sz="1100" dirty="0"/>
                    </a:p>
                  </a:txBody>
                  <a:tcPr marL="58793" marR="58793" marT="29396" marB="29396" anchor="ctr"/>
                </a:tc>
                <a:tc>
                  <a:txBody>
                    <a:bodyPr/>
                    <a:lstStyle/>
                    <a:p>
                      <a:pPr algn="ctr"/>
                      <a:r>
                        <a:rPr lang="en-US" sz="1100" dirty="0" smtClean="0"/>
                        <a:t>19 (24.1%)</a:t>
                      </a:r>
                      <a:endParaRPr lang="en-US" sz="1100" dirty="0"/>
                    </a:p>
                  </a:txBody>
                  <a:tcPr marL="58793" marR="58793" marT="29396" marB="29396" anchor="ctr"/>
                </a:tc>
              </a:tr>
              <a:tr h="327660">
                <a:tc>
                  <a:txBody>
                    <a:bodyPr/>
                    <a:lstStyle/>
                    <a:p>
                      <a:pPr algn="ctr"/>
                      <a:r>
                        <a:rPr lang="en-US" sz="1100" dirty="0" smtClean="0"/>
                        <a:t>c</a:t>
                      </a:r>
                      <a:endParaRPr lang="en-US" sz="1100" dirty="0"/>
                    </a:p>
                  </a:txBody>
                  <a:tcPr marL="58793" marR="58793" marT="29396" marB="29396" anchor="ctr"/>
                </a:tc>
                <a:tc>
                  <a:txBody>
                    <a:bodyPr/>
                    <a:lstStyle/>
                    <a:p>
                      <a:pPr algn="ctr"/>
                      <a:r>
                        <a:rPr lang="en-US" sz="1100" dirty="0" smtClean="0"/>
                        <a:t>23 (25.8%)</a:t>
                      </a:r>
                      <a:endParaRPr lang="en-US" sz="1100" dirty="0"/>
                    </a:p>
                  </a:txBody>
                  <a:tcPr marL="58793" marR="58793" marT="29396" marB="29396" anchor="ctr"/>
                </a:tc>
                <a:tc>
                  <a:txBody>
                    <a:bodyPr/>
                    <a:lstStyle/>
                    <a:p>
                      <a:pPr algn="ctr"/>
                      <a:r>
                        <a:rPr lang="en-US" sz="1100" dirty="0" smtClean="0"/>
                        <a:t>26</a:t>
                      </a:r>
                      <a:r>
                        <a:rPr lang="en-US" sz="1100" baseline="0" dirty="0" smtClean="0"/>
                        <a:t> (32.9%)</a:t>
                      </a:r>
                      <a:endParaRPr lang="en-US" sz="1100" dirty="0"/>
                    </a:p>
                  </a:txBody>
                  <a:tcPr marL="58793" marR="58793" marT="29396" marB="29396" anchor="ctr"/>
                </a:tc>
              </a:tr>
              <a:tr h="327660">
                <a:tc>
                  <a:txBody>
                    <a:bodyPr/>
                    <a:lstStyle/>
                    <a:p>
                      <a:pPr algn="ctr"/>
                      <a:r>
                        <a:rPr lang="en-US" sz="1100" dirty="0" smtClean="0"/>
                        <a:t>d</a:t>
                      </a:r>
                      <a:endParaRPr lang="en-US" sz="1100" dirty="0"/>
                    </a:p>
                  </a:txBody>
                  <a:tcPr marL="58793" marR="58793" marT="29396" marB="29396" anchor="ctr"/>
                </a:tc>
                <a:tc>
                  <a:txBody>
                    <a:bodyPr/>
                    <a:lstStyle/>
                    <a:p>
                      <a:pPr algn="ctr"/>
                      <a:r>
                        <a:rPr lang="en-US" sz="1100" dirty="0" smtClean="0"/>
                        <a:t>15 (16.9%)</a:t>
                      </a:r>
                      <a:endParaRPr lang="en-US" sz="1100" dirty="0"/>
                    </a:p>
                  </a:txBody>
                  <a:tcPr marL="58793" marR="58793" marT="29396" marB="29396" anchor="ctr"/>
                </a:tc>
                <a:tc>
                  <a:txBody>
                    <a:bodyPr/>
                    <a:lstStyle/>
                    <a:p>
                      <a:pPr algn="ctr"/>
                      <a:r>
                        <a:rPr lang="en-US" sz="1100" dirty="0" smtClean="0"/>
                        <a:t>11 (13.9%)</a:t>
                      </a:r>
                      <a:endParaRPr lang="en-US" sz="1100" dirty="0"/>
                    </a:p>
                  </a:txBody>
                  <a:tcPr marL="58793" marR="58793" marT="29396" marB="29396" anchor="ctr"/>
                </a:tc>
              </a:tr>
              <a:tr h="327660">
                <a:tc>
                  <a:txBody>
                    <a:bodyPr/>
                    <a:lstStyle/>
                    <a:p>
                      <a:pPr algn="ctr"/>
                      <a:r>
                        <a:rPr lang="en-US" sz="1100" dirty="0" smtClean="0"/>
                        <a:t>e</a:t>
                      </a:r>
                      <a:endParaRPr lang="en-US" sz="1100" dirty="0"/>
                    </a:p>
                  </a:txBody>
                  <a:tcPr marL="58793" marR="58793" marT="29396" marB="29396" anchor="ctr"/>
                </a:tc>
                <a:tc>
                  <a:txBody>
                    <a:bodyPr/>
                    <a:lstStyle/>
                    <a:p>
                      <a:pPr algn="ctr"/>
                      <a:r>
                        <a:rPr lang="en-US" sz="1100" dirty="0" smtClean="0"/>
                        <a:t>10</a:t>
                      </a:r>
                      <a:r>
                        <a:rPr lang="en-US" sz="1100" baseline="0" dirty="0" smtClean="0"/>
                        <a:t> (11.2</a:t>
                      </a:r>
                      <a:r>
                        <a:rPr lang="en-US" sz="1100" dirty="0" smtClean="0"/>
                        <a:t>%)</a:t>
                      </a:r>
                      <a:endParaRPr lang="en-US" sz="1100" dirty="0"/>
                    </a:p>
                  </a:txBody>
                  <a:tcPr marL="58793" marR="58793" marT="29396" marB="29396" anchor="ctr"/>
                </a:tc>
                <a:tc>
                  <a:txBody>
                    <a:bodyPr/>
                    <a:lstStyle/>
                    <a:p>
                      <a:pPr algn="ctr"/>
                      <a:r>
                        <a:rPr lang="en-US" sz="1100" dirty="0" smtClean="0"/>
                        <a:t>7 (8.9%)</a:t>
                      </a:r>
                      <a:endParaRPr lang="en-US" sz="1100" dirty="0"/>
                    </a:p>
                  </a:txBody>
                  <a:tcPr marL="58793" marR="58793" marT="29396" marB="29396" anchor="ctr"/>
                </a:tc>
              </a:tr>
              <a:tr h="327660">
                <a:tc>
                  <a:txBody>
                    <a:bodyPr/>
                    <a:lstStyle/>
                    <a:p>
                      <a:pPr algn="ctr"/>
                      <a:r>
                        <a:rPr lang="en-US" sz="1100" dirty="0" smtClean="0"/>
                        <a:t>f</a:t>
                      </a:r>
                      <a:endParaRPr lang="en-US" sz="1100" dirty="0"/>
                    </a:p>
                  </a:txBody>
                  <a:tcPr marL="58793" marR="58793" marT="29396" marB="29396" anchor="ctr"/>
                </a:tc>
                <a:tc>
                  <a:txBody>
                    <a:bodyPr/>
                    <a:lstStyle/>
                    <a:p>
                      <a:pPr algn="ctr"/>
                      <a:r>
                        <a:rPr lang="en-US" sz="1100" dirty="0" smtClean="0"/>
                        <a:t>3 (3.4%)</a:t>
                      </a:r>
                      <a:endParaRPr lang="en-US" sz="1100" dirty="0"/>
                    </a:p>
                  </a:txBody>
                  <a:tcPr marL="58793" marR="58793" marT="29396" marB="29396" anchor="ctr"/>
                </a:tc>
                <a:tc>
                  <a:txBody>
                    <a:bodyPr/>
                    <a:lstStyle/>
                    <a:p>
                      <a:pPr algn="ctr"/>
                      <a:r>
                        <a:rPr lang="en-US" sz="1100" dirty="0" smtClean="0"/>
                        <a:t>4 (5.1%)</a:t>
                      </a:r>
                      <a:endParaRPr lang="en-US" sz="1100" dirty="0"/>
                    </a:p>
                  </a:txBody>
                  <a:tcPr marL="58793" marR="58793" marT="29396" marB="29396" anchor="ctr"/>
                </a:tc>
              </a:tr>
              <a:tr h="327660">
                <a:tc>
                  <a:txBody>
                    <a:bodyPr/>
                    <a:lstStyle/>
                    <a:p>
                      <a:pPr algn="ctr"/>
                      <a:r>
                        <a:rPr lang="en-US" sz="1100" dirty="0" smtClean="0"/>
                        <a:t>g</a:t>
                      </a:r>
                      <a:endParaRPr lang="en-US" sz="1100" dirty="0"/>
                    </a:p>
                  </a:txBody>
                  <a:tcPr marL="58793" marR="58793" marT="29396" marB="29396" anchor="ctr"/>
                </a:tc>
                <a:tc>
                  <a:txBody>
                    <a:bodyPr/>
                    <a:lstStyle/>
                    <a:p>
                      <a:pPr algn="ctr"/>
                      <a:r>
                        <a:rPr lang="en-US" sz="1100" dirty="0" smtClean="0"/>
                        <a:t>1 (1.1%)</a:t>
                      </a:r>
                      <a:endParaRPr lang="en-US" sz="1100" dirty="0"/>
                    </a:p>
                  </a:txBody>
                  <a:tcPr marL="58793" marR="58793" marT="29396" marB="29396" anchor="ctr"/>
                </a:tc>
                <a:tc>
                  <a:txBody>
                    <a:bodyPr/>
                    <a:lstStyle/>
                    <a:p>
                      <a:pPr algn="ctr"/>
                      <a:r>
                        <a:rPr lang="en-US" sz="1100" dirty="0" smtClean="0"/>
                        <a:t>7 (8.9%)</a:t>
                      </a:r>
                      <a:endParaRPr lang="en-US" sz="1100" dirty="0"/>
                    </a:p>
                  </a:txBody>
                  <a:tcPr marL="58793" marR="58793" marT="29396" marB="29396" anchor="ctr"/>
                </a:tc>
              </a:tr>
              <a:tr h="327660">
                <a:tc>
                  <a:txBody>
                    <a:bodyPr/>
                    <a:lstStyle/>
                    <a:p>
                      <a:pPr algn="ctr"/>
                      <a:r>
                        <a:rPr lang="en-US" sz="1100" dirty="0" smtClean="0"/>
                        <a:t>All</a:t>
                      </a:r>
                      <a:endParaRPr lang="en-US" sz="1100" dirty="0"/>
                    </a:p>
                  </a:txBody>
                  <a:tcPr marL="58793" marR="58793" marT="29396" marB="29396" anchor="ctr"/>
                </a:tc>
                <a:tc>
                  <a:txBody>
                    <a:bodyPr/>
                    <a:lstStyle/>
                    <a:p>
                      <a:pPr algn="ctr"/>
                      <a:r>
                        <a:rPr lang="en-US" sz="1100" dirty="0" smtClean="0"/>
                        <a:t>89 (60.5%)</a:t>
                      </a:r>
                      <a:endParaRPr lang="en-US" sz="1100" dirty="0"/>
                    </a:p>
                  </a:txBody>
                  <a:tcPr marL="58793" marR="58793" marT="29396" marB="29396" anchor="ctr"/>
                </a:tc>
                <a:tc>
                  <a:txBody>
                    <a:bodyPr/>
                    <a:lstStyle/>
                    <a:p>
                      <a:pPr algn="ctr"/>
                      <a:r>
                        <a:rPr lang="en-US" sz="1100" dirty="0" smtClean="0"/>
                        <a:t>79 (53.7%)</a:t>
                      </a:r>
                      <a:endParaRPr lang="en-US" sz="1100" dirty="0"/>
                    </a:p>
                  </a:txBody>
                  <a:tcPr marL="58793" marR="58793" marT="29396" marB="29396" anchor="ctr"/>
                </a:tc>
              </a:tr>
            </a:tbl>
          </a:graphicData>
        </a:graphic>
      </p:graphicFrame>
      <p:sp>
        <p:nvSpPr>
          <p:cNvPr id="4" name="TextBox 3"/>
          <p:cNvSpPr txBox="1"/>
          <p:nvPr/>
        </p:nvSpPr>
        <p:spPr>
          <a:xfrm>
            <a:off x="2514600" y="5141114"/>
            <a:ext cx="2790059" cy="830997"/>
          </a:xfrm>
          <a:prstGeom prst="rect">
            <a:avLst/>
          </a:prstGeom>
          <a:noFill/>
        </p:spPr>
        <p:txBody>
          <a:bodyPr wrap="none" rtlCol="0">
            <a:spAutoFit/>
          </a:bodyPr>
          <a:lstStyle/>
          <a:p>
            <a:r>
              <a:rPr lang="en-US" sz="1600" dirty="0">
                <a:solidFill>
                  <a:schemeClr val="accent2"/>
                </a:solidFill>
                <a:effectLst>
                  <a:outerShdw blurRad="38100" dist="38100" dir="2700000" algn="tl">
                    <a:srgbClr val="000000">
                      <a:alpha val="43137"/>
                    </a:srgbClr>
                  </a:outerShdw>
                </a:effectLst>
              </a:rPr>
              <a:t>PASAT or SDMT</a:t>
            </a:r>
          </a:p>
          <a:p>
            <a:r>
              <a:rPr lang="en-US" sz="1600" dirty="0">
                <a:solidFill>
                  <a:schemeClr val="accent2"/>
                </a:solidFill>
                <a:effectLst>
                  <a:outerShdw blurRad="38100" dist="38100" dir="2700000" algn="tl">
                    <a:srgbClr val="000000">
                      <a:alpha val="43137"/>
                    </a:srgbClr>
                  </a:outerShdw>
                </a:effectLst>
              </a:rPr>
              <a:t>Low Contrast  Visual Sensitivity</a:t>
            </a:r>
          </a:p>
          <a:p>
            <a:r>
              <a:rPr lang="en-US" sz="1600" dirty="0">
                <a:solidFill>
                  <a:schemeClr val="accent2"/>
                </a:solidFill>
                <a:effectLst>
                  <a:outerShdw blurRad="38100" dist="38100" dir="2700000" algn="tl">
                    <a:srgbClr val="000000">
                      <a:alpha val="43137"/>
                    </a:srgbClr>
                  </a:outerShdw>
                </a:effectLst>
              </a:rPr>
              <a:t>Optical Coherence Tomography</a:t>
            </a:r>
          </a:p>
        </p:txBody>
      </p:sp>
    </p:spTree>
    <p:extLst>
      <p:ext uri="{BB962C8B-B14F-4D97-AF65-F5344CB8AC3E}">
        <p14:creationId xmlns:p14="http://schemas.microsoft.com/office/powerpoint/2010/main" val="928840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14300" y="152400"/>
            <a:ext cx="6972300" cy="703022"/>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chemeClr val="tx2"/>
                </a:solidFill>
                <a:effectLst>
                  <a:outerShdw blurRad="38100" dist="38100" dir="2700000" algn="tl">
                    <a:srgbClr val="000000">
                      <a:alpha val="43137"/>
                    </a:srgbClr>
                  </a:outerShdw>
                </a:effectLst>
              </a:rPr>
              <a:t>Novel Clinical Composite Outcomes - OLYMPUS</a:t>
            </a:r>
          </a:p>
          <a:p>
            <a:pPr algn="l"/>
            <a:r>
              <a:rPr lang="en-US" sz="3200" b="1" dirty="0">
                <a:solidFill>
                  <a:schemeClr val="tx2"/>
                </a:solidFill>
                <a:effectLst>
                  <a:outerShdw blurRad="38100" dist="38100" dir="2700000" algn="tl">
                    <a:srgbClr val="000000">
                      <a:alpha val="43137"/>
                    </a:srgbClr>
                  </a:outerShdw>
                </a:effectLst>
              </a:rPr>
              <a:t>Post hoc Simulation on Trial Data</a:t>
            </a:r>
          </a:p>
        </p:txBody>
      </p:sp>
      <p:sp>
        <p:nvSpPr>
          <p:cNvPr id="7" name="Slide Number Placeholder 2"/>
          <p:cNvSpPr>
            <a:spLocks noGrp="1"/>
          </p:cNvSpPr>
          <p:nvPr>
            <p:ph type="sldNum" sz="quarter" idx="12"/>
          </p:nvPr>
        </p:nvSpPr>
        <p:spPr>
          <a:xfrm>
            <a:off x="7429500" y="6477000"/>
            <a:ext cx="1600200" cy="273844"/>
          </a:xfrm>
        </p:spPr>
        <p:txBody>
          <a:bodyPr/>
          <a:lstStyle/>
          <a:p>
            <a:fld id="{CEDD7458-2737-416E-A6FD-79B0DB1EAC30}" type="slidenum">
              <a:rPr lang="en-US" smtClean="0"/>
              <a:t>16</a:t>
            </a:fld>
            <a:endParaRPr lang="en-US" dirty="0"/>
          </a:p>
        </p:txBody>
      </p:sp>
      <p:sp>
        <p:nvSpPr>
          <p:cNvPr id="8" name="Text Box 5"/>
          <p:cNvSpPr txBox="1">
            <a:spLocks noChangeArrowheads="1"/>
          </p:cNvSpPr>
          <p:nvPr/>
        </p:nvSpPr>
        <p:spPr bwMode="auto">
          <a:xfrm>
            <a:off x="0" y="6477000"/>
            <a:ext cx="3486150" cy="307777"/>
          </a:xfrm>
          <a:prstGeom prst="rect">
            <a:avLst/>
          </a:prstGeom>
          <a:noFill/>
          <a:ln w="9525">
            <a:noFill/>
            <a:miter lim="800000"/>
            <a:headEnd/>
            <a:tailEnd/>
          </a:ln>
          <a:effectLst/>
        </p:spPr>
        <p:txBody>
          <a:bodyPr>
            <a:spAutoFit/>
          </a:bodyPr>
          <a:lstStyle/>
          <a:p>
            <a:r>
              <a:rPr lang="en-US" sz="1400" i="1" dirty="0">
                <a:latin typeface="Calibri" pitchFamily="34" charset="0"/>
              </a:rPr>
              <a:t>Zhang et al. MSJ </a:t>
            </a:r>
            <a:r>
              <a:rPr lang="en-US" sz="1400" b="1" i="1" dirty="0">
                <a:latin typeface="Calibri" pitchFamily="34" charset="0"/>
              </a:rPr>
              <a:t>20</a:t>
            </a:r>
            <a:r>
              <a:rPr lang="en-US" sz="1400" i="1" dirty="0">
                <a:latin typeface="Calibri" pitchFamily="34" charset="0"/>
              </a:rPr>
              <a:t>:1494-201, 2014</a:t>
            </a:r>
          </a:p>
        </p:txBody>
      </p:sp>
      <p:pic>
        <p:nvPicPr>
          <p:cNvPr id="3" name="Picture 2"/>
          <p:cNvPicPr>
            <a:picLocks noChangeAspect="1"/>
          </p:cNvPicPr>
          <p:nvPr/>
        </p:nvPicPr>
        <p:blipFill>
          <a:blip r:embed="rId3"/>
          <a:stretch>
            <a:fillRect/>
          </a:stretch>
        </p:blipFill>
        <p:spPr>
          <a:xfrm>
            <a:off x="497658" y="1371600"/>
            <a:ext cx="8229600" cy="4696662"/>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a:stretch>
            <a:fillRect/>
          </a:stretch>
        </p:blipFill>
        <p:spPr>
          <a:xfrm>
            <a:off x="114300" y="942187"/>
            <a:ext cx="3533869" cy="2926080"/>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1800193" y="3488556"/>
            <a:ext cx="3769795" cy="292608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stretch>
            <a:fillRect/>
          </a:stretch>
        </p:blipFill>
        <p:spPr>
          <a:xfrm>
            <a:off x="4612458" y="848697"/>
            <a:ext cx="4229100" cy="3383280"/>
          </a:xfrm>
          <a:prstGeom prst="rect">
            <a:avLst/>
          </a:prstGeom>
          <a:effectLst>
            <a:outerShdw blurRad="50800" dist="63500" dir="2700000" algn="tl" rotWithShape="0">
              <a:srgbClr val="7030A0">
                <a:alpha val="55000"/>
              </a:srgbClr>
            </a:outerShdw>
          </a:effectLst>
        </p:spPr>
      </p:pic>
    </p:spTree>
    <p:extLst>
      <p:ext uri="{BB962C8B-B14F-4D97-AF65-F5344CB8AC3E}">
        <p14:creationId xmlns:p14="http://schemas.microsoft.com/office/powerpoint/2010/main" val="2238821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00800"/>
            <a:ext cx="2133600" cy="365125"/>
          </a:xfrm>
        </p:spPr>
        <p:txBody>
          <a:bodyPr/>
          <a:lstStyle/>
          <a:p>
            <a:fld id="{CEDD7458-2737-416E-A6FD-79B0DB1EAC30}" type="slidenum">
              <a:rPr lang="en-US" smtClean="0"/>
              <a:t>17</a:t>
            </a:fld>
            <a:endParaRPr lang="en-US" dirty="0"/>
          </a:p>
        </p:txBody>
      </p:sp>
      <p:grpSp>
        <p:nvGrpSpPr>
          <p:cNvPr id="3" name="Group 2"/>
          <p:cNvGrpSpPr>
            <a:grpSpLocks noChangeAspect="1"/>
          </p:cNvGrpSpPr>
          <p:nvPr/>
        </p:nvGrpSpPr>
        <p:grpSpPr>
          <a:xfrm>
            <a:off x="685800" y="946069"/>
            <a:ext cx="7772400" cy="5637293"/>
            <a:chOff x="1485900" y="1557203"/>
            <a:chExt cx="6172200" cy="4476676"/>
          </a:xfrm>
        </p:grpSpPr>
        <p:pic>
          <p:nvPicPr>
            <p:cNvPr id="5" name="Picture 4"/>
            <p:cNvPicPr>
              <a:picLocks noChangeAspect="1"/>
            </p:cNvPicPr>
            <p:nvPr/>
          </p:nvPicPr>
          <p:blipFill>
            <a:blip r:embed="rId3"/>
            <a:stretch>
              <a:fillRect/>
            </a:stretch>
          </p:blipFill>
          <p:spPr>
            <a:xfrm>
              <a:off x="1485900" y="1557203"/>
              <a:ext cx="5703779" cy="3377966"/>
            </a:xfrm>
            <a:prstGeom prst="rect">
              <a:avLst/>
            </a:prstGeom>
          </p:spPr>
        </p:pic>
        <p:sp>
          <p:nvSpPr>
            <p:cNvPr id="6" name="Rectangle 5"/>
            <p:cNvSpPr/>
            <p:nvPr/>
          </p:nvSpPr>
          <p:spPr>
            <a:xfrm>
              <a:off x="1485900" y="4972050"/>
              <a:ext cx="6172200" cy="1061829"/>
            </a:xfrm>
            <a:prstGeom prst="rect">
              <a:avLst/>
            </a:prstGeom>
          </p:spPr>
          <p:txBody>
            <a:bodyPr wrap="square">
              <a:spAutoFit/>
            </a:bodyPr>
            <a:lstStyle/>
            <a:p>
              <a:r>
                <a:rPr lang="en-US" sz="900" baseline="30000" dirty="0" err="1"/>
                <a:t>a</a:t>
              </a:r>
              <a:r>
                <a:rPr lang="en-US" sz="900" dirty="0" err="1"/>
                <a:t>The</a:t>
              </a:r>
              <a:r>
                <a:rPr lang="en-US" sz="900" dirty="0"/>
                <a:t> blinded treatment period continued until the last patient completed 120 weeks and target of 253 CDP events was reached </a:t>
              </a:r>
            </a:p>
            <a:p>
              <a:r>
                <a:rPr lang="en-US" sz="900" baseline="30000" dirty="0" err="1"/>
                <a:t>b</a:t>
              </a:r>
              <a:r>
                <a:rPr lang="en-US" sz="900" dirty="0" err="1"/>
                <a:t>Patients</a:t>
              </a:r>
              <a:r>
                <a:rPr lang="en-US" sz="900" dirty="0"/>
                <a:t> received methylprednisolone prior to each ocrelizumab or placebo infusion</a:t>
              </a:r>
            </a:p>
            <a:p>
              <a:r>
                <a:rPr lang="en-US" sz="900" baseline="30000" dirty="0"/>
                <a:t>c</a:t>
              </a:r>
              <a:r>
                <a:rPr lang="en-US" sz="900" dirty="0"/>
                <a:t>2:1 randomization stratified by age (≤45 vs &gt;45 years) and region (USA vs rest of the world)</a:t>
              </a:r>
            </a:p>
            <a:p>
              <a:r>
                <a:rPr lang="en-US" sz="900" baseline="30000" dirty="0" err="1"/>
                <a:t>d</a:t>
              </a:r>
              <a:r>
                <a:rPr lang="en-US" sz="900" dirty="0" err="1"/>
                <a:t>Patients</a:t>
              </a:r>
              <a:r>
                <a:rPr lang="en-US" sz="900" dirty="0"/>
                <a:t> who declined to participate in the OLE entered safety follow-up</a:t>
              </a:r>
            </a:p>
            <a:p>
              <a:r>
                <a:rPr lang="en-US" sz="900" baseline="30000" dirty="0" err="1"/>
                <a:t>e</a:t>
              </a:r>
              <a:r>
                <a:rPr lang="en-US" sz="900" dirty="0" err="1"/>
                <a:t>Continued</a:t>
              </a:r>
              <a:r>
                <a:rPr lang="en-US" sz="900" dirty="0"/>
                <a:t> monitoring occurred if B cells were not </a:t>
              </a:r>
              <a:r>
                <a:rPr lang="en-US" sz="900" dirty="0" err="1"/>
                <a:t>repleted</a:t>
              </a:r>
              <a:r>
                <a:rPr lang="en-US" sz="900" dirty="0"/>
                <a:t>.</a:t>
              </a:r>
            </a:p>
            <a:p>
              <a:r>
                <a:rPr lang="en-US" sz="900" dirty="0"/>
                <a:t>BL, baseline; CDP, confirmed disability progression; IV, intravenous; MRI, magnetic resonance imaging; OLE, open-label extension.</a:t>
              </a:r>
            </a:p>
          </p:txBody>
        </p:sp>
      </p:grpSp>
      <p:sp>
        <p:nvSpPr>
          <p:cNvPr id="7" name="Title 4"/>
          <p:cNvSpPr txBox="1">
            <a:spLocks/>
          </p:cNvSpPr>
          <p:nvPr/>
        </p:nvSpPr>
        <p:spPr>
          <a:xfrm>
            <a:off x="228600" y="152400"/>
            <a:ext cx="7086600"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solidFill>
                <a:effectLst>
                  <a:outerShdw blurRad="38100" dist="38100" dir="2700000" algn="tl">
                    <a:srgbClr val="000000">
                      <a:alpha val="43137"/>
                    </a:srgbClr>
                  </a:outerShdw>
                </a:effectLst>
              </a:rPr>
              <a:t>Oratorio Trial Overview</a:t>
            </a:r>
            <a:endParaRPr lang="en-US" sz="2800" b="1" dirty="0">
              <a:solidFill>
                <a:schemeClr val="tx2"/>
              </a:solidFill>
              <a:effectLst>
                <a:outerShdw blurRad="38100" dist="38100" dir="2700000" algn="tl">
                  <a:srgbClr val="000000">
                    <a:alpha val="43137"/>
                  </a:srgbClr>
                </a:outerShdw>
              </a:effectLst>
            </a:endParaRPr>
          </a:p>
        </p:txBody>
      </p:sp>
      <p:sp>
        <p:nvSpPr>
          <p:cNvPr id="4" name="Rectangle 3"/>
          <p:cNvSpPr/>
          <p:nvPr/>
        </p:nvSpPr>
        <p:spPr>
          <a:xfrm>
            <a:off x="381000" y="3542000"/>
            <a:ext cx="8153400" cy="1938992"/>
          </a:xfrm>
          <a:prstGeom prst="rect">
            <a:avLst/>
          </a:prstGeom>
          <a:solidFill>
            <a:schemeClr val="bg1">
              <a:alpha val="80000"/>
            </a:schemeClr>
          </a:solidFill>
        </p:spPr>
        <p:txBody>
          <a:bodyPr wrap="square">
            <a:spAutoFit/>
          </a:bodyPr>
          <a:lstStyle/>
          <a:p>
            <a:pPr algn="just"/>
            <a:r>
              <a:rPr lang="en-US" sz="2000" dirty="0" smtClean="0">
                <a:solidFill>
                  <a:schemeClr val="accent6">
                    <a:lumMod val="50000"/>
                  </a:schemeClr>
                </a:solidFill>
              </a:rPr>
              <a:t>The </a:t>
            </a:r>
            <a:r>
              <a:rPr lang="en-US" sz="2000" dirty="0">
                <a:solidFill>
                  <a:schemeClr val="accent6">
                    <a:lumMod val="50000"/>
                  </a:schemeClr>
                </a:solidFill>
              </a:rPr>
              <a:t>2-year progression rate of 12-week confirmed disability was estimated to be 30% for the ocrelizumab group and 43% for the placebo group (hazard ratio 0.635). Using a log-rank test, a sample of 630 patients, randomized in 2:1 ratio between ocrelizumab and placebo groups, would provide 80% statistical power to maintain a type I error rate of 0.01 with 253 events expected (assuming an exponential dropout rate of 20% over 2 years).</a:t>
            </a:r>
          </a:p>
        </p:txBody>
      </p:sp>
    </p:spTree>
    <p:extLst>
      <p:ext uri="{BB962C8B-B14F-4D97-AF65-F5344CB8AC3E}">
        <p14:creationId xmlns:p14="http://schemas.microsoft.com/office/powerpoint/2010/main" val="289623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D7458-2737-416E-A6FD-79B0DB1EAC30}" type="slidenum">
              <a:rPr lang="en-US" smtClean="0"/>
              <a:t>18</a:t>
            </a:fld>
            <a:endParaRPr lang="en-US"/>
          </a:p>
        </p:txBody>
      </p:sp>
      <p:sp>
        <p:nvSpPr>
          <p:cNvPr id="3" name="Rectangle 2"/>
          <p:cNvSpPr>
            <a:spLocks noChangeAspect="1"/>
          </p:cNvSpPr>
          <p:nvPr/>
        </p:nvSpPr>
        <p:spPr>
          <a:xfrm>
            <a:off x="152400" y="457200"/>
            <a:ext cx="8839200" cy="5770811"/>
          </a:xfrm>
          <a:prstGeom prst="rect">
            <a:avLst/>
          </a:prstGeom>
        </p:spPr>
        <p:txBody>
          <a:bodyPr wrap="square">
            <a:spAutoFit/>
          </a:bodyPr>
          <a:lstStyle/>
          <a:p>
            <a:r>
              <a:rPr lang="en-US" sz="2800" b="1" dirty="0">
                <a:solidFill>
                  <a:schemeClr val="tx2"/>
                </a:solidFill>
                <a:effectLst>
                  <a:outerShdw blurRad="38100" dist="38100" dir="2700000" algn="tl">
                    <a:srgbClr val="000000">
                      <a:alpha val="43137"/>
                    </a:srgbClr>
                  </a:outerShdw>
                </a:effectLst>
              </a:rPr>
              <a:t>Secondary Efficacy Analyses</a:t>
            </a:r>
          </a:p>
          <a:p>
            <a:endParaRPr lang="en-US" sz="1600" dirty="0" smtClean="0"/>
          </a:p>
          <a:p>
            <a:r>
              <a:rPr lang="en-US" dirty="0" smtClean="0"/>
              <a:t>Hierarchical </a:t>
            </a:r>
            <a:r>
              <a:rPr lang="en-US" dirty="0"/>
              <a:t>testing of each secondary efficacy endpoint was performed in the following order: </a:t>
            </a:r>
          </a:p>
          <a:p>
            <a:r>
              <a:rPr lang="en-US" dirty="0"/>
              <a:t> </a:t>
            </a:r>
            <a:r>
              <a:rPr lang="en-US" dirty="0" smtClean="0"/>
              <a:t>           Time </a:t>
            </a:r>
            <a:r>
              <a:rPr lang="en-US" dirty="0"/>
              <a:t>to onset of confirmed disability progression sustained for ≥24 weeks </a:t>
            </a:r>
          </a:p>
          <a:p>
            <a:r>
              <a:rPr lang="en-US" dirty="0" smtClean="0"/>
              <a:t>            Change </a:t>
            </a:r>
            <a:r>
              <a:rPr lang="en-US" dirty="0"/>
              <a:t>in timed 25-foot walk from baseline to Week 120 </a:t>
            </a:r>
          </a:p>
          <a:p>
            <a:r>
              <a:rPr lang="en-US" dirty="0" smtClean="0"/>
              <a:t>            Change </a:t>
            </a:r>
            <a:r>
              <a:rPr lang="en-US" dirty="0"/>
              <a:t>in total volume of brain T2 hyperintense lesions from baseline to Week 120 </a:t>
            </a:r>
          </a:p>
          <a:p>
            <a:r>
              <a:rPr lang="en-US" dirty="0" smtClean="0"/>
              <a:t>            Change </a:t>
            </a:r>
            <a:r>
              <a:rPr lang="en-US" dirty="0"/>
              <a:t>in total brain volume from Week 24 to Week 120 </a:t>
            </a:r>
          </a:p>
          <a:p>
            <a:r>
              <a:rPr lang="en-US" dirty="0" smtClean="0"/>
              <a:t>            Change </a:t>
            </a:r>
            <a:r>
              <a:rPr lang="en-US" dirty="0"/>
              <a:t>from baseline in quality of life as measured by the SF-36 (physical component)</a:t>
            </a:r>
          </a:p>
          <a:p>
            <a:endParaRPr lang="en-US" sz="1350" dirty="0"/>
          </a:p>
          <a:p>
            <a:r>
              <a:rPr lang="en-US" sz="1200" dirty="0"/>
              <a:t>Change in timed 25-foot walk and total volume of brain T2 hyperintense lesions from baseline to Week 120 were assessed using ranked analysis of covariance (ANCOVA) for P-value and a mixed effect model repeated measures (MMRM) for treatment estimates. </a:t>
            </a:r>
          </a:p>
          <a:p>
            <a:r>
              <a:rPr lang="en-US" sz="1200" dirty="0"/>
              <a:t>Change in total brain volume from Week 24 to Week 120 and change from baseline in SF-36 (physical component) were assessed using MMRM.</a:t>
            </a:r>
          </a:p>
          <a:p>
            <a:r>
              <a:rPr lang="en-US" sz="1200" dirty="0"/>
              <a:t>Total number of new and/or enlarging T2 hyperintense lesions as detected by brain MRI was assessed using a negative binomial model. Percentage change in total brain volume from baseline to Week 120 was assessed using an MMRM analysis.</a:t>
            </a:r>
          </a:p>
          <a:p>
            <a:endParaRPr lang="en-US" sz="1350" dirty="0"/>
          </a:p>
          <a:p>
            <a:r>
              <a:rPr lang="en-US" sz="2800" b="1" dirty="0">
                <a:solidFill>
                  <a:schemeClr val="tx2"/>
                </a:solidFill>
                <a:effectLst>
                  <a:outerShdw blurRad="38100" dist="38100" dir="2700000" algn="tl">
                    <a:srgbClr val="000000">
                      <a:alpha val="43137"/>
                    </a:srgbClr>
                  </a:outerShdw>
                </a:effectLst>
              </a:rPr>
              <a:t>Pre-defined Exploratory Analyses</a:t>
            </a:r>
          </a:p>
          <a:p>
            <a:r>
              <a:rPr lang="en-US" dirty="0"/>
              <a:t>The Statistical Analysis Plan defined 5 MRI-derived endpoints, 7 clinical and 2 pharmacokinetic/dynamic endpoints.  Not all of these have been completed, nor have multiple post hoc analyses generated in concert with the Steering Committee to explore in depth issues arising reached completion. </a:t>
            </a:r>
          </a:p>
        </p:txBody>
      </p:sp>
    </p:spTree>
    <p:extLst>
      <p:ext uri="{BB962C8B-B14F-4D97-AF65-F5344CB8AC3E}">
        <p14:creationId xmlns:p14="http://schemas.microsoft.com/office/powerpoint/2010/main" val="3619988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00850" y="5600700"/>
            <a:ext cx="2133600" cy="273844"/>
          </a:xfrm>
        </p:spPr>
        <p:txBody>
          <a:bodyPr/>
          <a:lstStyle/>
          <a:p>
            <a:fld id="{CEDD7458-2737-416E-A6FD-79B0DB1EAC30}" type="slidenum">
              <a:rPr lang="en-US" smtClean="0"/>
              <a:t>19</a:t>
            </a:fld>
            <a:endParaRPr lang="en-US" dirty="0"/>
          </a:p>
        </p:txBody>
      </p:sp>
      <p:sp>
        <p:nvSpPr>
          <p:cNvPr id="3" name="Title 4"/>
          <p:cNvSpPr txBox="1">
            <a:spLocks/>
          </p:cNvSpPr>
          <p:nvPr/>
        </p:nvSpPr>
        <p:spPr>
          <a:xfrm>
            <a:off x="1485900" y="3000375"/>
            <a:ext cx="6172200" cy="8572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chemeClr val="tx2"/>
                </a:solidFill>
                <a:effectLst>
                  <a:outerShdw blurRad="38100" dist="38100" dir="2700000" algn="tl">
                    <a:srgbClr val="000000">
                      <a:alpha val="43137"/>
                    </a:srgbClr>
                  </a:outerShdw>
                </a:effectLst>
              </a:rPr>
              <a:t>Efficacy</a:t>
            </a:r>
          </a:p>
        </p:txBody>
      </p:sp>
    </p:spTree>
    <p:extLst>
      <p:ext uri="{BB962C8B-B14F-4D97-AF65-F5344CB8AC3E}">
        <p14:creationId xmlns:p14="http://schemas.microsoft.com/office/powerpoint/2010/main" val="252668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96100" y="6467619"/>
            <a:ext cx="2133600" cy="273844"/>
          </a:xfrm>
        </p:spPr>
        <p:txBody>
          <a:bodyPr/>
          <a:lstStyle/>
          <a:p>
            <a:fld id="{CEDD7458-2737-416E-A6FD-79B0DB1EAC30}" type="slidenum">
              <a:rPr lang="en-US" smtClean="0"/>
              <a:t>2</a:t>
            </a:fld>
            <a:endParaRPr lang="en-US" dirty="0"/>
          </a:p>
        </p:txBody>
      </p:sp>
      <p:grpSp>
        <p:nvGrpSpPr>
          <p:cNvPr id="8" name="Group 7"/>
          <p:cNvGrpSpPr/>
          <p:nvPr/>
        </p:nvGrpSpPr>
        <p:grpSpPr>
          <a:xfrm>
            <a:off x="381000" y="842840"/>
            <a:ext cx="8058333" cy="5862760"/>
            <a:chOff x="1603580" y="962722"/>
            <a:chExt cx="9052628" cy="5884767"/>
          </a:xfrm>
        </p:grpSpPr>
        <p:sp>
          <p:nvSpPr>
            <p:cNvPr id="3" name="Content Placeholder 2"/>
            <p:cNvSpPr txBox="1">
              <a:spLocks/>
            </p:cNvSpPr>
            <p:nvPr/>
          </p:nvSpPr>
          <p:spPr>
            <a:xfrm>
              <a:off x="1603580" y="964870"/>
              <a:ext cx="2404531" cy="5693314"/>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spcBef>
                  <a:spcPts val="0"/>
                </a:spcBef>
                <a:buNone/>
              </a:pPr>
              <a:r>
                <a:rPr lang="en-GB" sz="550" b="1" dirty="0"/>
                <a:t>AUSTRALIA</a:t>
              </a:r>
              <a:br>
                <a:rPr lang="en-GB" sz="550" b="1" dirty="0"/>
              </a:br>
              <a:r>
                <a:rPr lang="en-GB" sz="550" dirty="0"/>
                <a:t>St Vincent's Hospital Melbourne</a:t>
              </a:r>
              <a:br>
                <a:rPr lang="en-GB" sz="550" dirty="0"/>
              </a:br>
              <a:r>
                <a:rPr lang="en-GB" sz="550" dirty="0"/>
                <a:t>Royal Hobart Hospital</a:t>
              </a:r>
            </a:p>
            <a:p>
              <a:pPr marL="0" indent="0" fontAlgn="t">
                <a:spcBef>
                  <a:spcPts val="0"/>
                </a:spcBef>
                <a:buNone/>
              </a:pPr>
              <a:r>
                <a:rPr lang="en-GB" sz="550" b="1" dirty="0" smtClean="0"/>
                <a:t>AUSTRIA</a:t>
              </a:r>
              <a:r>
                <a:rPr lang="en-GB" sz="550" b="1" dirty="0"/>
                <a:t/>
              </a:r>
              <a:br>
                <a:rPr lang="en-GB" sz="550" b="1" dirty="0"/>
              </a:br>
              <a:r>
                <a:rPr lang="en-GB" sz="550" dirty="0" err="1"/>
                <a:t>Landes-Nervenklinik</a:t>
              </a:r>
              <a:r>
                <a:rPr lang="en-GB" sz="550" dirty="0"/>
                <a:t> Wagner-</a:t>
              </a:r>
              <a:r>
                <a:rPr lang="en-GB" sz="550" dirty="0" err="1"/>
                <a:t>Jauregg</a:t>
              </a:r>
              <a:r>
                <a:rPr lang="en-GB" sz="550" dirty="0"/>
                <a:t/>
              </a:r>
              <a:br>
                <a:rPr lang="en-GB" sz="550" dirty="0"/>
              </a:br>
              <a:r>
                <a:rPr lang="en-GB" sz="550" dirty="0" err="1"/>
                <a:t>Medizinische</a:t>
              </a:r>
              <a:r>
                <a:rPr lang="en-GB" sz="550" dirty="0"/>
                <a:t> </a:t>
              </a:r>
              <a:r>
                <a:rPr lang="en-GB" sz="550" dirty="0" err="1"/>
                <a:t>Universität</a:t>
              </a:r>
              <a:r>
                <a:rPr lang="en-GB" sz="550" dirty="0"/>
                <a:t> Wien</a:t>
              </a:r>
              <a:br>
                <a:rPr lang="en-GB" sz="550" dirty="0"/>
              </a:br>
              <a:r>
                <a:rPr lang="en-GB" sz="550" dirty="0" err="1"/>
                <a:t>Universitätsklinikum</a:t>
              </a:r>
              <a:r>
                <a:rPr lang="en-GB" sz="550" dirty="0"/>
                <a:t> Innsbruck</a:t>
              </a:r>
              <a:br>
                <a:rPr lang="en-GB" sz="550" dirty="0"/>
              </a:br>
              <a:r>
                <a:rPr lang="en-GB" sz="550" dirty="0"/>
                <a:t>Christian-Doppler-</a:t>
              </a:r>
              <a:r>
                <a:rPr lang="en-GB" sz="550" dirty="0" err="1"/>
                <a:t>Klinik</a:t>
              </a:r>
              <a:r>
                <a:rPr lang="en-GB" sz="550" dirty="0"/>
                <a:t> Salzburg</a:t>
              </a:r>
            </a:p>
            <a:p>
              <a:pPr marL="0" indent="0" fontAlgn="t">
                <a:spcBef>
                  <a:spcPts val="0"/>
                </a:spcBef>
                <a:buNone/>
              </a:pPr>
              <a:r>
                <a:rPr lang="en-GB" sz="550" dirty="0" err="1"/>
                <a:t>Allgemeines</a:t>
              </a:r>
              <a:r>
                <a:rPr lang="en-GB" sz="550" dirty="0"/>
                <a:t> </a:t>
              </a:r>
              <a:r>
                <a:rPr lang="en-GB" sz="550" dirty="0" err="1"/>
                <a:t>Krankenhaus</a:t>
              </a:r>
              <a:r>
                <a:rPr lang="en-GB" sz="550" dirty="0"/>
                <a:t> Linz</a:t>
              </a:r>
            </a:p>
            <a:p>
              <a:pPr marL="0" indent="0" fontAlgn="t">
                <a:spcBef>
                  <a:spcPts val="0"/>
                </a:spcBef>
                <a:buNone/>
              </a:pPr>
              <a:r>
                <a:rPr lang="en-GB" sz="550" b="1" dirty="0" smtClean="0"/>
                <a:t>BELGIUM</a:t>
              </a:r>
              <a:r>
                <a:rPr lang="en-GB" sz="550" b="1" dirty="0"/>
                <a:t/>
              </a:r>
              <a:br>
                <a:rPr lang="en-GB" sz="550" b="1" dirty="0"/>
              </a:br>
              <a:r>
                <a:rPr lang="en-GB" sz="550" dirty="0"/>
                <a:t>CHU Tivoli</a:t>
              </a:r>
              <a:br>
                <a:rPr lang="en-GB" sz="550" dirty="0"/>
              </a:br>
              <a:r>
                <a:rPr lang="en-GB" sz="550" dirty="0"/>
                <a:t>AZ Alma</a:t>
              </a:r>
            </a:p>
            <a:p>
              <a:pPr marL="0" indent="0" fontAlgn="t">
                <a:spcBef>
                  <a:spcPts val="0"/>
                </a:spcBef>
                <a:buNone/>
              </a:pPr>
              <a:r>
                <a:rPr lang="en-GB" sz="550" b="1" dirty="0" smtClean="0"/>
                <a:t>BRAZIL</a:t>
              </a:r>
              <a:r>
                <a:rPr lang="en-GB" sz="550" b="1" dirty="0"/>
                <a:t/>
              </a:r>
              <a:br>
                <a:rPr lang="en-GB" sz="550" b="1" dirty="0"/>
              </a:br>
              <a:r>
                <a:rPr lang="pt-BR" sz="550" dirty="0"/>
                <a:t>Hospital São Lucas da PUCRS</a:t>
              </a:r>
              <a:endParaRPr lang="en-GB" sz="550" dirty="0"/>
            </a:p>
            <a:p>
              <a:pPr marL="0" indent="0" fontAlgn="t">
                <a:spcBef>
                  <a:spcPts val="0"/>
                </a:spcBef>
                <a:buNone/>
              </a:pPr>
              <a:r>
                <a:rPr lang="pt-BR" sz="550" dirty="0">
                  <a:solidFill>
                    <a:srgbClr val="1F1D21"/>
                  </a:solidFill>
                  <a:latin typeface="Century Gothic"/>
                </a:rPr>
                <a:t>Hospital das Clinicas da Universidade Federal de Goias</a:t>
              </a:r>
              <a:endParaRPr lang="en-GB" sz="550" dirty="0">
                <a:latin typeface="Arial"/>
              </a:endParaRPr>
            </a:p>
            <a:p>
              <a:pPr marL="0" indent="0" fontAlgn="t">
                <a:spcBef>
                  <a:spcPts val="0"/>
                </a:spcBef>
                <a:buNone/>
              </a:pPr>
              <a:r>
                <a:rPr lang="en-GB" sz="550" dirty="0"/>
                <a:t>Santa Casa de Misericordia de Belo Horizonte</a:t>
              </a:r>
            </a:p>
            <a:p>
              <a:pPr marL="0" indent="0" fontAlgn="t">
                <a:spcBef>
                  <a:spcPts val="0"/>
                </a:spcBef>
                <a:buNone/>
              </a:pPr>
              <a:r>
                <a:rPr lang="pt-BR" sz="550" dirty="0">
                  <a:latin typeface="Century Gothic"/>
                </a:rPr>
                <a:t>Hospital Universitário Clementino Fraga Filho (UFRJ)</a:t>
              </a:r>
            </a:p>
            <a:p>
              <a:pPr marL="0" indent="0" fontAlgn="t">
                <a:spcBef>
                  <a:spcPts val="0"/>
                </a:spcBef>
                <a:buNone/>
              </a:pPr>
              <a:r>
                <a:rPr lang="en-GB" sz="550" b="1" dirty="0" smtClean="0"/>
                <a:t>BULGARIA</a:t>
              </a:r>
              <a:r>
                <a:rPr lang="en-GB" sz="550" b="1" dirty="0"/>
                <a:t/>
              </a:r>
              <a:br>
                <a:rPr lang="en-GB" sz="550" b="1" dirty="0"/>
              </a:br>
              <a:r>
                <a:rPr lang="en-US" sz="550" dirty="0" err="1"/>
                <a:t>Multiprofile</a:t>
              </a:r>
              <a:r>
                <a:rPr lang="en-US" sz="550" dirty="0"/>
                <a:t> Hospital for Active Treatment “National Cardiology Hospital”</a:t>
              </a:r>
              <a:br>
                <a:rPr lang="en-US" sz="550" dirty="0"/>
              </a:br>
              <a:r>
                <a:rPr lang="en-US" sz="550" dirty="0" err="1"/>
                <a:t>Multiprofile</a:t>
              </a:r>
              <a:r>
                <a:rPr lang="en-US" sz="550" dirty="0"/>
                <a:t> Hospital for Active Treatment of Neurology and</a:t>
              </a:r>
              <a:br>
                <a:rPr lang="en-US" sz="550" dirty="0"/>
              </a:br>
              <a:r>
                <a:rPr lang="en-US" sz="550" dirty="0"/>
                <a:t>   Psychiatry "</a:t>
              </a:r>
              <a:r>
                <a:rPr lang="en-US" sz="550" dirty="0" err="1"/>
                <a:t>Sv</a:t>
              </a:r>
              <a:r>
                <a:rPr lang="en-US" sz="550" dirty="0"/>
                <a:t>. </a:t>
              </a:r>
              <a:r>
                <a:rPr lang="en-US" sz="550" dirty="0" err="1"/>
                <a:t>Naum</a:t>
              </a:r>
              <a:r>
                <a:rPr lang="en-US" sz="550" dirty="0"/>
                <a:t>“</a:t>
              </a:r>
            </a:p>
            <a:p>
              <a:pPr marL="0" indent="0" fontAlgn="t">
                <a:spcBef>
                  <a:spcPts val="0"/>
                </a:spcBef>
                <a:buNone/>
              </a:pPr>
              <a:r>
                <a:rPr lang="en-US" sz="550" b="1" dirty="0" smtClean="0"/>
                <a:t>CANADA</a:t>
              </a:r>
              <a:r>
                <a:rPr lang="en-US" sz="550" b="1" dirty="0"/>
                <a:t/>
              </a:r>
              <a:br>
                <a:rPr lang="en-US" sz="550" b="1" dirty="0"/>
              </a:br>
              <a:r>
                <a:rPr lang="en-US" sz="550" dirty="0"/>
                <a:t>Montreal Neurological Institute and Hospital</a:t>
              </a:r>
              <a:br>
                <a:rPr lang="en-US" sz="550" dirty="0"/>
              </a:br>
              <a:r>
                <a:rPr lang="en-GB" sz="550" dirty="0"/>
                <a:t>Ottawa Hospital</a:t>
              </a:r>
              <a:br>
                <a:rPr lang="en-GB" sz="550" dirty="0"/>
              </a:br>
              <a:r>
                <a:rPr lang="en-GB" sz="550" dirty="0" err="1"/>
                <a:t>Recherche</a:t>
              </a:r>
              <a:r>
                <a:rPr lang="en-GB" sz="550" dirty="0"/>
                <a:t> </a:t>
              </a:r>
              <a:r>
                <a:rPr lang="en-GB" sz="550" dirty="0" err="1"/>
                <a:t>Sepmus</a:t>
              </a:r>
              <a:r>
                <a:rPr lang="en-GB" sz="550" dirty="0"/>
                <a:t>, Inc.</a:t>
              </a:r>
              <a:br>
                <a:rPr lang="en-GB" sz="550" dirty="0"/>
              </a:br>
              <a:r>
                <a:rPr lang="en-GB" sz="550" dirty="0"/>
                <a:t>Health Sciences Centre</a:t>
              </a:r>
              <a:br>
                <a:rPr lang="en-GB" sz="550" dirty="0"/>
              </a:br>
              <a:r>
                <a:rPr lang="en-GB" sz="550" dirty="0"/>
                <a:t>St. Michael's Hospital</a:t>
              </a:r>
              <a:br>
                <a:rPr lang="en-GB" sz="550" dirty="0"/>
              </a:br>
              <a:r>
                <a:rPr lang="en-US" sz="550" dirty="0"/>
                <a:t>University of British Columbia Hospital</a:t>
              </a:r>
              <a:br>
                <a:rPr lang="en-US" sz="550" dirty="0"/>
              </a:br>
              <a:r>
                <a:rPr lang="en-GB" sz="550" dirty="0"/>
                <a:t>Foothills Medical Centre</a:t>
              </a:r>
            </a:p>
            <a:p>
              <a:pPr marL="0" indent="0" fontAlgn="t">
                <a:spcBef>
                  <a:spcPts val="0"/>
                </a:spcBef>
                <a:buNone/>
              </a:pPr>
              <a:r>
                <a:rPr lang="en-GB" sz="550" b="1" dirty="0" smtClean="0"/>
                <a:t>CZECH </a:t>
              </a:r>
              <a:r>
                <a:rPr lang="en-GB" sz="550" b="1" dirty="0"/>
                <a:t>REPUBLIC</a:t>
              </a:r>
              <a:br>
                <a:rPr lang="en-GB" sz="550" b="1" dirty="0"/>
              </a:br>
              <a:r>
                <a:rPr lang="en-GB" sz="550" dirty="0" err="1"/>
                <a:t>Fakultni</a:t>
              </a:r>
              <a:r>
                <a:rPr lang="en-GB" sz="550" dirty="0"/>
                <a:t> </a:t>
              </a:r>
              <a:r>
                <a:rPr lang="en-GB" sz="550" dirty="0" err="1"/>
                <a:t>nemocnice</a:t>
              </a:r>
              <a:r>
                <a:rPr lang="en-GB" sz="550" dirty="0"/>
                <a:t> Brno</a:t>
              </a:r>
              <a:br>
                <a:rPr lang="en-GB" sz="550" dirty="0"/>
              </a:br>
              <a:r>
                <a:rPr lang="pl-PL" sz="550" dirty="0"/>
                <a:t>Vseobecna fakultni nemocnice v Praze</a:t>
              </a:r>
              <a:r>
                <a:rPr lang="en-GB" sz="550" dirty="0"/>
                <a:t/>
              </a:r>
              <a:br>
                <a:rPr lang="en-GB" sz="550" dirty="0"/>
              </a:br>
              <a:r>
                <a:rPr lang="pl-PL" sz="550" dirty="0"/>
                <a:t>Krajska zdravotni, a.s. - Nemocnice Teplice, o.z.</a:t>
              </a:r>
              <a:endParaRPr lang="en-GB" sz="550" dirty="0"/>
            </a:p>
            <a:p>
              <a:pPr marL="0" indent="0" fontAlgn="t">
                <a:spcBef>
                  <a:spcPts val="0"/>
                </a:spcBef>
                <a:buNone/>
              </a:pPr>
              <a:r>
                <a:rPr lang="en-GB" sz="550" b="1" dirty="0" smtClean="0"/>
                <a:t>FINLAND</a:t>
              </a:r>
              <a:r>
                <a:rPr lang="en-GB" sz="550" b="1" dirty="0"/>
                <a:t/>
              </a:r>
              <a:br>
                <a:rPr lang="en-GB" sz="550" b="1" dirty="0"/>
              </a:br>
              <a:r>
                <a:rPr lang="en-GB" sz="550" dirty="0" err="1"/>
                <a:t>Turun</a:t>
              </a:r>
              <a:r>
                <a:rPr lang="en-GB" sz="550" dirty="0"/>
                <a:t> </a:t>
              </a:r>
              <a:r>
                <a:rPr lang="en-GB" sz="550" dirty="0" err="1"/>
                <a:t>yliopistollinen</a:t>
              </a:r>
              <a:r>
                <a:rPr lang="en-GB" sz="550" dirty="0"/>
                <a:t> </a:t>
              </a:r>
              <a:r>
                <a:rPr lang="en-GB" sz="550" dirty="0" err="1"/>
                <a:t>keskussairaala</a:t>
              </a:r>
              <a:r>
                <a:rPr lang="en-GB" sz="550" dirty="0"/>
                <a:t/>
              </a:r>
              <a:br>
                <a:rPr lang="en-GB" sz="550" dirty="0"/>
              </a:br>
              <a:r>
                <a:rPr lang="en-US" sz="550" dirty="0" err="1"/>
                <a:t>Tampereen</a:t>
              </a:r>
              <a:r>
                <a:rPr lang="en-US" sz="550" dirty="0"/>
                <a:t> </a:t>
              </a:r>
              <a:r>
                <a:rPr lang="en-US" sz="550" dirty="0" err="1"/>
                <a:t>yliopistollinen</a:t>
              </a:r>
              <a:r>
                <a:rPr lang="en-US" sz="550" dirty="0"/>
                <a:t> </a:t>
              </a:r>
              <a:r>
                <a:rPr lang="en-US" sz="550" dirty="0" err="1"/>
                <a:t>sairaala</a:t>
              </a:r>
              <a:r>
                <a:rPr lang="en-US" sz="550" dirty="0"/>
                <a:t/>
              </a:r>
              <a:br>
                <a:rPr lang="en-US" sz="550" dirty="0"/>
              </a:br>
              <a:r>
                <a:rPr lang="en-US" sz="550" dirty="0" err="1"/>
                <a:t>Helsingin</a:t>
              </a:r>
              <a:r>
                <a:rPr lang="en-US" sz="550" dirty="0"/>
                <a:t> </a:t>
              </a:r>
              <a:r>
                <a:rPr lang="en-US" sz="550" dirty="0" err="1"/>
                <a:t>yliopistollinen</a:t>
              </a:r>
              <a:r>
                <a:rPr lang="en-US" sz="550" dirty="0"/>
                <a:t> </a:t>
              </a:r>
              <a:r>
                <a:rPr lang="en-US" sz="550" dirty="0" err="1"/>
                <a:t>keskussairaala</a:t>
              </a:r>
              <a:r>
                <a:rPr lang="en-US" sz="550" dirty="0"/>
                <a:t> / </a:t>
              </a:r>
              <a:r>
                <a:rPr lang="en-US" sz="550" dirty="0" err="1"/>
                <a:t>Meilahti</a:t>
              </a:r>
              <a:endParaRPr lang="en-US" sz="550" dirty="0"/>
            </a:p>
            <a:p>
              <a:pPr marL="0" indent="0" fontAlgn="t">
                <a:spcBef>
                  <a:spcPts val="0"/>
                </a:spcBef>
                <a:buNone/>
              </a:pPr>
              <a:r>
                <a:rPr lang="en-GB" sz="550" b="1" dirty="0" smtClean="0"/>
                <a:t>FRANCE</a:t>
              </a:r>
              <a:r>
                <a:rPr lang="en-GB" sz="550" b="1" dirty="0"/>
                <a:t/>
              </a:r>
              <a:br>
                <a:rPr lang="en-GB" sz="550" b="1" dirty="0"/>
              </a:br>
              <a:r>
                <a:rPr lang="fr-FR" sz="550" dirty="0"/>
                <a:t>Centre Hospitalier Universitaire de Bordeaux, </a:t>
              </a:r>
              <a:r>
                <a:rPr lang="fr-FR" sz="550" dirty="0" err="1"/>
                <a:t>Hopital</a:t>
              </a:r>
              <a:r>
                <a:rPr lang="fr-FR" sz="550" dirty="0"/>
                <a:t> Pellegrin</a:t>
              </a:r>
              <a:endParaRPr lang="en-GB" sz="550" dirty="0"/>
            </a:p>
            <a:p>
              <a:pPr marL="0" indent="0" fontAlgn="t">
                <a:spcBef>
                  <a:spcPts val="0"/>
                </a:spcBef>
                <a:buNone/>
              </a:pPr>
              <a:r>
                <a:rPr lang="en-GB" sz="550" dirty="0"/>
                <a:t>CHU </a:t>
              </a:r>
              <a:r>
                <a:rPr lang="en-GB" sz="550" dirty="0" err="1"/>
                <a:t>Gui</a:t>
              </a:r>
              <a:r>
                <a:rPr lang="en-GB" sz="550" dirty="0"/>
                <a:t> De </a:t>
              </a:r>
              <a:r>
                <a:rPr lang="en-GB" sz="550" dirty="0" err="1"/>
                <a:t>Chauliac</a:t>
              </a:r>
              <a:endParaRPr lang="en-GB" sz="550" dirty="0"/>
            </a:p>
            <a:p>
              <a:pPr marL="0" indent="0" fontAlgn="t">
                <a:spcBef>
                  <a:spcPts val="0"/>
                </a:spcBef>
                <a:buNone/>
              </a:pPr>
              <a:r>
                <a:rPr lang="en-GB" sz="550" dirty="0" err="1">
                  <a:solidFill>
                    <a:srgbClr val="1F1D21"/>
                  </a:solidFill>
                  <a:latin typeface="Century Gothic"/>
                </a:rPr>
                <a:t>Groupe</a:t>
              </a:r>
              <a:r>
                <a:rPr lang="en-GB" sz="550" dirty="0">
                  <a:solidFill>
                    <a:srgbClr val="1F1D21"/>
                  </a:solidFill>
                  <a:latin typeface="Century Gothic"/>
                </a:rPr>
                <a:t> </a:t>
              </a:r>
              <a:r>
                <a:rPr lang="en-GB" sz="550" dirty="0" err="1">
                  <a:solidFill>
                    <a:srgbClr val="1F1D21"/>
                  </a:solidFill>
                  <a:latin typeface="Century Gothic"/>
                </a:rPr>
                <a:t>hospitalo-universitaire</a:t>
              </a:r>
              <a:r>
                <a:rPr lang="en-GB" sz="550" dirty="0">
                  <a:solidFill>
                    <a:srgbClr val="1F1D21"/>
                  </a:solidFill>
                  <a:latin typeface="Century Gothic"/>
                </a:rPr>
                <a:t> </a:t>
              </a:r>
              <a:r>
                <a:rPr lang="en-GB" sz="550" dirty="0" err="1">
                  <a:solidFill>
                    <a:srgbClr val="1F1D21"/>
                  </a:solidFill>
                  <a:latin typeface="Century Gothic"/>
                </a:rPr>
                <a:t>Caremeau</a:t>
              </a:r>
              <a:endParaRPr lang="en-GB" sz="550" dirty="0">
                <a:latin typeface="Arial"/>
              </a:endParaRPr>
            </a:p>
            <a:p>
              <a:pPr marL="0" indent="0" fontAlgn="t">
                <a:spcBef>
                  <a:spcPts val="0"/>
                </a:spcBef>
                <a:buNone/>
              </a:pPr>
              <a:r>
                <a:rPr lang="en-GB" sz="550" dirty="0" err="1">
                  <a:solidFill>
                    <a:srgbClr val="1F1D21"/>
                  </a:solidFill>
                  <a:latin typeface="Century Gothic"/>
                </a:rPr>
                <a:t>Hopital</a:t>
              </a:r>
              <a:r>
                <a:rPr lang="en-GB" sz="550" dirty="0">
                  <a:solidFill>
                    <a:srgbClr val="1F1D21"/>
                  </a:solidFill>
                  <a:latin typeface="Century Gothic"/>
                </a:rPr>
                <a:t> </a:t>
              </a:r>
              <a:r>
                <a:rPr lang="en-GB" sz="550" dirty="0" err="1">
                  <a:solidFill>
                    <a:srgbClr val="1F1D21"/>
                  </a:solidFill>
                  <a:latin typeface="Century Gothic"/>
                </a:rPr>
                <a:t>Purpan</a:t>
              </a:r>
              <a:endParaRPr lang="en-GB" sz="550" dirty="0">
                <a:latin typeface="Arial"/>
              </a:endParaRPr>
            </a:p>
            <a:p>
              <a:pPr marL="0" indent="0" fontAlgn="t">
                <a:spcBef>
                  <a:spcPts val="0"/>
                </a:spcBef>
                <a:buNone/>
              </a:pPr>
              <a:r>
                <a:rPr lang="en-GB" sz="550" dirty="0" err="1">
                  <a:solidFill>
                    <a:srgbClr val="1F1D21"/>
                  </a:solidFill>
                  <a:latin typeface="Century Gothic"/>
                </a:rPr>
                <a:t>Hopital</a:t>
              </a:r>
              <a:r>
                <a:rPr lang="en-GB" sz="550" dirty="0">
                  <a:solidFill>
                    <a:srgbClr val="1F1D21"/>
                  </a:solidFill>
                  <a:latin typeface="Century Gothic"/>
                </a:rPr>
                <a:t> Gabriel </a:t>
              </a:r>
              <a:r>
                <a:rPr lang="en-GB" sz="550" dirty="0" err="1">
                  <a:solidFill>
                    <a:srgbClr val="1F1D21"/>
                  </a:solidFill>
                  <a:latin typeface="Century Gothic"/>
                </a:rPr>
                <a:t>Montpied</a:t>
              </a:r>
              <a:endParaRPr lang="en-GB" sz="550" dirty="0">
                <a:latin typeface="Arial"/>
              </a:endParaRPr>
            </a:p>
            <a:p>
              <a:pPr marL="0" indent="0" fontAlgn="t">
                <a:spcBef>
                  <a:spcPts val="0"/>
                </a:spcBef>
                <a:buNone/>
              </a:pPr>
              <a:r>
                <a:rPr lang="en-GB" sz="550" dirty="0" err="1">
                  <a:solidFill>
                    <a:srgbClr val="1F1D21"/>
                  </a:solidFill>
                  <a:latin typeface="Century Gothic"/>
                </a:rPr>
                <a:t>Hôpital</a:t>
              </a:r>
              <a:r>
                <a:rPr lang="en-GB" sz="550" dirty="0">
                  <a:solidFill>
                    <a:srgbClr val="1F1D21"/>
                  </a:solidFill>
                  <a:latin typeface="Century Gothic"/>
                </a:rPr>
                <a:t> de </a:t>
              </a:r>
              <a:r>
                <a:rPr lang="en-GB" sz="550" dirty="0" err="1">
                  <a:solidFill>
                    <a:srgbClr val="1F1D21"/>
                  </a:solidFill>
                  <a:latin typeface="Century Gothic"/>
                </a:rPr>
                <a:t>Hautepierre</a:t>
              </a:r>
              <a:endParaRPr lang="en-GB" sz="550" dirty="0">
                <a:latin typeface="Arial"/>
              </a:endParaRPr>
            </a:p>
            <a:p>
              <a:pPr marL="0" indent="0" fontAlgn="t">
                <a:spcBef>
                  <a:spcPts val="0"/>
                </a:spcBef>
                <a:buNone/>
              </a:pPr>
              <a:r>
                <a:rPr lang="en-GB" sz="550" dirty="0">
                  <a:solidFill>
                    <a:srgbClr val="1F1D21"/>
                  </a:solidFill>
                  <a:latin typeface="Century Gothic"/>
                </a:rPr>
                <a:t>CHRU Nancy</a:t>
              </a:r>
              <a:endParaRPr lang="en-GB" sz="550" dirty="0">
                <a:latin typeface="Arial"/>
              </a:endParaRPr>
            </a:p>
            <a:p>
              <a:pPr marL="0" indent="0" fontAlgn="t">
                <a:spcBef>
                  <a:spcPts val="0"/>
                </a:spcBef>
                <a:buNone/>
              </a:pPr>
              <a:r>
                <a:rPr lang="en-GB" sz="550" dirty="0" err="1">
                  <a:solidFill>
                    <a:srgbClr val="1F1D21"/>
                  </a:solidFill>
                  <a:latin typeface="Century Gothic"/>
                </a:rPr>
                <a:t>Hôpital</a:t>
              </a:r>
              <a:r>
                <a:rPr lang="en-GB" sz="550" dirty="0">
                  <a:solidFill>
                    <a:srgbClr val="1F1D21"/>
                  </a:solidFill>
                  <a:latin typeface="Century Gothic"/>
                </a:rPr>
                <a:t> Côte de Nacre</a:t>
              </a:r>
              <a:endParaRPr lang="en-GB" sz="550" dirty="0">
                <a:latin typeface="Arial"/>
              </a:endParaRPr>
            </a:p>
            <a:p>
              <a:pPr marL="0" indent="0" fontAlgn="t">
                <a:spcBef>
                  <a:spcPts val="0"/>
                </a:spcBef>
                <a:buNone/>
              </a:pPr>
              <a:r>
                <a:rPr lang="en-GB" sz="550" dirty="0" err="1">
                  <a:solidFill>
                    <a:srgbClr val="1F1D21"/>
                  </a:solidFill>
                  <a:latin typeface="Century Gothic"/>
                </a:rPr>
                <a:t>Fondation</a:t>
              </a:r>
              <a:r>
                <a:rPr lang="en-GB" sz="550" dirty="0">
                  <a:solidFill>
                    <a:srgbClr val="1F1D21"/>
                  </a:solidFill>
                  <a:latin typeface="Century Gothic"/>
                </a:rPr>
                <a:t> Rothschild</a:t>
              </a:r>
              <a:endParaRPr lang="en-GB" sz="550" dirty="0">
                <a:latin typeface="Arial"/>
              </a:endParaRPr>
            </a:p>
            <a:p>
              <a:pPr marL="0" indent="0" fontAlgn="t">
                <a:spcBef>
                  <a:spcPts val="0"/>
                </a:spcBef>
                <a:buNone/>
              </a:pPr>
              <a:r>
                <a:rPr lang="en-GB" sz="550" dirty="0" err="1">
                  <a:solidFill>
                    <a:srgbClr val="1F1D21"/>
                  </a:solidFill>
                  <a:latin typeface="Century Gothic"/>
                </a:rPr>
                <a:t>Hôpital</a:t>
              </a:r>
              <a:r>
                <a:rPr lang="en-GB" sz="550" dirty="0">
                  <a:solidFill>
                    <a:srgbClr val="1F1D21"/>
                  </a:solidFill>
                  <a:latin typeface="Century Gothic"/>
                </a:rPr>
                <a:t> de </a:t>
              </a:r>
              <a:r>
                <a:rPr lang="en-GB" sz="550" dirty="0" err="1">
                  <a:solidFill>
                    <a:srgbClr val="1F1D21"/>
                  </a:solidFill>
                  <a:latin typeface="Century Gothic"/>
                </a:rPr>
                <a:t>Poissy</a:t>
              </a:r>
              <a:endParaRPr lang="en-GB" sz="550" dirty="0">
                <a:latin typeface="Arial"/>
              </a:endParaRPr>
            </a:p>
            <a:p>
              <a:pPr marL="0" indent="0" fontAlgn="t">
                <a:spcBef>
                  <a:spcPts val="0"/>
                </a:spcBef>
                <a:buNone/>
              </a:pPr>
              <a:r>
                <a:rPr lang="fr-FR" sz="550" dirty="0">
                  <a:solidFill>
                    <a:srgbClr val="1F1D21"/>
                  </a:solidFill>
                  <a:latin typeface="Century Gothic"/>
                </a:rPr>
                <a:t>Hôpital Guillaume et René </a:t>
              </a:r>
              <a:r>
                <a:rPr lang="fr-FR" sz="550" dirty="0" err="1">
                  <a:solidFill>
                    <a:srgbClr val="1F1D21"/>
                  </a:solidFill>
                  <a:latin typeface="Century Gothic"/>
                </a:rPr>
                <a:t>Laënnec</a:t>
              </a:r>
              <a:endParaRPr lang="en-GB" sz="550" dirty="0">
                <a:latin typeface="Arial"/>
              </a:endParaRPr>
            </a:p>
            <a:p>
              <a:pPr marL="0" indent="0" fontAlgn="t">
                <a:spcBef>
                  <a:spcPts val="0"/>
                </a:spcBef>
                <a:buNone/>
              </a:pPr>
              <a:r>
                <a:rPr lang="en-GB" sz="550" dirty="0" err="1">
                  <a:solidFill>
                    <a:srgbClr val="1F1D21"/>
                  </a:solidFill>
                  <a:latin typeface="Century Gothic"/>
                </a:rPr>
                <a:t>Hôpital</a:t>
              </a:r>
              <a:r>
                <a:rPr lang="en-GB" sz="550" dirty="0">
                  <a:solidFill>
                    <a:srgbClr val="1F1D21"/>
                  </a:solidFill>
                  <a:latin typeface="Century Gothic"/>
                </a:rPr>
                <a:t> Pasteur</a:t>
              </a:r>
              <a:endParaRPr lang="en-GB" sz="550" dirty="0">
                <a:latin typeface="Arial"/>
              </a:endParaRPr>
            </a:p>
            <a:p>
              <a:pPr marL="0" indent="0" fontAlgn="t">
                <a:spcBef>
                  <a:spcPts val="0"/>
                </a:spcBef>
                <a:buNone/>
              </a:pPr>
              <a:r>
                <a:rPr lang="en-GB" sz="550" dirty="0" err="1">
                  <a:solidFill>
                    <a:srgbClr val="1F1D21"/>
                  </a:solidFill>
                  <a:latin typeface="Century Gothic"/>
                </a:rPr>
                <a:t>Groupe</a:t>
              </a:r>
              <a:r>
                <a:rPr lang="en-GB" sz="550" dirty="0">
                  <a:solidFill>
                    <a:srgbClr val="1F1D21"/>
                  </a:solidFill>
                  <a:latin typeface="Century Gothic"/>
                </a:rPr>
                <a:t> </a:t>
              </a:r>
              <a:r>
                <a:rPr lang="en-GB" sz="550" dirty="0" err="1">
                  <a:solidFill>
                    <a:srgbClr val="1F1D21"/>
                  </a:solidFill>
                  <a:latin typeface="Century Gothic"/>
                </a:rPr>
                <a:t>Hospitalier</a:t>
              </a:r>
              <a:r>
                <a:rPr lang="en-GB" sz="550" dirty="0">
                  <a:solidFill>
                    <a:srgbClr val="1F1D21"/>
                  </a:solidFill>
                  <a:latin typeface="Century Gothic"/>
                </a:rPr>
                <a:t> </a:t>
              </a:r>
              <a:r>
                <a:rPr lang="en-GB" sz="550" dirty="0" err="1">
                  <a:solidFill>
                    <a:srgbClr val="1F1D21"/>
                  </a:solidFill>
                  <a:latin typeface="Century Gothic"/>
                </a:rPr>
                <a:t>Pitié</a:t>
              </a:r>
              <a:r>
                <a:rPr lang="en-GB" sz="550" dirty="0">
                  <a:solidFill>
                    <a:srgbClr val="1F1D21"/>
                  </a:solidFill>
                  <a:latin typeface="Century Gothic"/>
                </a:rPr>
                <a:t>- </a:t>
              </a:r>
              <a:r>
                <a:rPr lang="en-GB" sz="550" dirty="0" err="1">
                  <a:solidFill>
                    <a:srgbClr val="1F1D21"/>
                  </a:solidFill>
                  <a:latin typeface="Century Gothic"/>
                </a:rPr>
                <a:t>Salpétrière</a:t>
              </a:r>
              <a:endParaRPr lang="en-GB" sz="550" dirty="0">
                <a:latin typeface="Arial"/>
              </a:endParaRPr>
            </a:p>
            <a:p>
              <a:pPr marL="0" indent="0" fontAlgn="t">
                <a:spcBef>
                  <a:spcPts val="0"/>
                </a:spcBef>
                <a:buNone/>
              </a:pPr>
              <a:r>
                <a:rPr lang="en-GB" sz="550" dirty="0" err="1"/>
                <a:t>Hôpitaux</a:t>
              </a:r>
              <a:r>
                <a:rPr lang="en-GB" sz="550" dirty="0"/>
                <a:t> de La </a:t>
              </a:r>
              <a:r>
                <a:rPr lang="en-GB" sz="550" dirty="0" err="1"/>
                <a:t>Timone</a:t>
              </a:r>
              <a:endParaRPr lang="en-GB" sz="550" dirty="0"/>
            </a:p>
            <a:p>
              <a:pPr marL="0" indent="0" fontAlgn="t">
                <a:spcBef>
                  <a:spcPts val="0"/>
                </a:spcBef>
                <a:buNone/>
              </a:pPr>
              <a:r>
                <a:rPr lang="en-GB" sz="550" dirty="0" err="1">
                  <a:solidFill>
                    <a:srgbClr val="1F1D21"/>
                  </a:solidFill>
                  <a:latin typeface="Century Gothic"/>
                </a:rPr>
                <a:t>Hôpital</a:t>
              </a:r>
              <a:r>
                <a:rPr lang="en-GB" sz="550" dirty="0">
                  <a:solidFill>
                    <a:srgbClr val="1F1D21"/>
                  </a:solidFill>
                  <a:latin typeface="Century Gothic"/>
                </a:rPr>
                <a:t> </a:t>
              </a:r>
              <a:r>
                <a:rPr lang="en-GB" sz="550" dirty="0" err="1">
                  <a:solidFill>
                    <a:srgbClr val="1F1D21"/>
                  </a:solidFill>
                  <a:latin typeface="Century Gothic"/>
                </a:rPr>
                <a:t>Maison</a:t>
              </a:r>
              <a:r>
                <a:rPr lang="en-GB" sz="550" dirty="0">
                  <a:solidFill>
                    <a:srgbClr val="1F1D21"/>
                  </a:solidFill>
                  <a:latin typeface="Century Gothic"/>
                </a:rPr>
                <a:t> Blanche</a:t>
              </a:r>
              <a:endParaRPr lang="en-GB" sz="550" dirty="0">
                <a:latin typeface="Arial"/>
              </a:endParaRPr>
            </a:p>
            <a:p>
              <a:pPr marL="0" indent="0" fontAlgn="t">
                <a:spcBef>
                  <a:spcPts val="0"/>
                </a:spcBef>
                <a:buNone/>
              </a:pPr>
              <a:r>
                <a:rPr lang="en-GB" sz="550" dirty="0" err="1">
                  <a:solidFill>
                    <a:srgbClr val="1F1D21"/>
                  </a:solidFill>
                  <a:latin typeface="Century Gothic"/>
                </a:rPr>
                <a:t>Hôpital</a:t>
              </a:r>
              <a:r>
                <a:rPr lang="en-GB" sz="550" dirty="0">
                  <a:solidFill>
                    <a:srgbClr val="1F1D21"/>
                  </a:solidFill>
                  <a:latin typeface="Century Gothic"/>
                </a:rPr>
                <a:t> Roger </a:t>
              </a:r>
              <a:r>
                <a:rPr lang="en-GB" sz="550" dirty="0" err="1">
                  <a:solidFill>
                    <a:srgbClr val="1F1D21"/>
                  </a:solidFill>
                  <a:latin typeface="Century Gothic"/>
                </a:rPr>
                <a:t>Salengro</a:t>
              </a:r>
              <a:endParaRPr lang="en-GB" sz="550" dirty="0">
                <a:latin typeface="Arial"/>
              </a:endParaRPr>
            </a:p>
            <a:p>
              <a:pPr marL="0" indent="0" fontAlgn="t">
                <a:spcBef>
                  <a:spcPts val="0"/>
                </a:spcBef>
                <a:buNone/>
              </a:pPr>
              <a:r>
                <a:rPr lang="fr-FR" sz="550" dirty="0">
                  <a:solidFill>
                    <a:srgbClr val="1F1D21"/>
                  </a:solidFill>
                  <a:latin typeface="Century Gothic"/>
                </a:rPr>
                <a:t>Hôpital Pierre Wertheimer - Hôpital Neurologique</a:t>
              </a:r>
            </a:p>
            <a:p>
              <a:pPr marL="0" indent="0" fontAlgn="t">
                <a:spcBef>
                  <a:spcPts val="0"/>
                </a:spcBef>
                <a:buNone/>
              </a:pPr>
              <a:endParaRPr lang="en-GB" sz="500" b="1" dirty="0"/>
            </a:p>
            <a:p>
              <a:pPr marL="0" indent="0" fontAlgn="t">
                <a:spcBef>
                  <a:spcPts val="0"/>
                </a:spcBef>
                <a:buNone/>
              </a:pPr>
              <a:endParaRPr lang="en-GB" sz="500" dirty="0"/>
            </a:p>
            <a:p>
              <a:pPr marL="0" indent="0">
                <a:spcBef>
                  <a:spcPts val="0"/>
                </a:spcBef>
                <a:buNone/>
              </a:pPr>
              <a:endParaRPr lang="en-GB" sz="500" dirty="0"/>
            </a:p>
          </p:txBody>
        </p:sp>
        <p:sp>
          <p:nvSpPr>
            <p:cNvPr id="4" name="Content Placeholder 2"/>
            <p:cNvSpPr txBox="1">
              <a:spLocks/>
            </p:cNvSpPr>
            <p:nvPr/>
          </p:nvSpPr>
          <p:spPr>
            <a:xfrm>
              <a:off x="3878289" y="964870"/>
              <a:ext cx="2418647" cy="5882619"/>
            </a:xfrm>
            <a:prstGeom prst="rect">
              <a:avLst/>
            </a:prstGeom>
          </p:spPr>
          <p:txBody>
            <a:bodyPr vert="horz" lIns="68580" tIns="34290" rIns="68580" bIns="34290" rtlCol="0">
              <a:noAutofit/>
            </a:bodyPr>
            <a:lstStyle>
              <a:lvl1pPr marL="169863" indent="-169863" algn="l" defTabSz="914400" rtl="0" eaLnBrk="1" latinLnBrk="0" hangingPunct="1">
                <a:lnSpc>
                  <a:spcPct val="95000"/>
                </a:lnSpc>
                <a:spcBef>
                  <a:spcPts val="1200"/>
                </a:spcBef>
                <a:buSzPct val="110000"/>
                <a:buFont typeface="Arial" pitchFamily="34" charset="0"/>
                <a:buChar char="•"/>
                <a:defRPr sz="2000" kern="1200">
                  <a:solidFill>
                    <a:schemeClr val="tx1"/>
                  </a:solidFill>
                  <a:latin typeface="Century Gothic" panose="020B0502020202020204" pitchFamily="34" charset="0"/>
                  <a:ea typeface="+mn-ea"/>
                  <a:cs typeface="+mn-cs"/>
                </a:defRPr>
              </a:lvl1pPr>
              <a:lvl2pPr marL="576263" indent="-228600" algn="l" defTabSz="914400" rtl="0" eaLnBrk="1" latinLnBrk="0" hangingPunct="1">
                <a:lnSpc>
                  <a:spcPct val="95000"/>
                </a:lnSpc>
                <a:spcBef>
                  <a:spcPts val="400"/>
                </a:spcBef>
                <a:buFont typeface="Arial" pitchFamily="34" charset="0"/>
                <a:buChar char="–"/>
                <a:defRPr sz="1800" kern="1200">
                  <a:solidFill>
                    <a:schemeClr val="tx1"/>
                  </a:solidFill>
                  <a:latin typeface="Century Gothic" panose="020B0502020202020204" pitchFamily="34" charset="0"/>
                  <a:ea typeface="+mn-ea"/>
                  <a:cs typeface="+mn-cs"/>
                </a:defRPr>
              </a:lvl2pPr>
              <a:lvl3pPr marL="804863" indent="-117475" algn="l" defTabSz="914400" rtl="0" eaLnBrk="1" latinLnBrk="0" hangingPunct="1">
                <a:lnSpc>
                  <a:spcPct val="95000"/>
                </a:lnSpc>
                <a:spcBef>
                  <a:spcPts val="300"/>
                </a:spcBef>
                <a:buFont typeface="Arial" pitchFamily="34" charset="0"/>
                <a:buChar char="•"/>
                <a:defRPr sz="1600" kern="1200">
                  <a:solidFill>
                    <a:schemeClr val="tx1"/>
                  </a:solidFill>
                  <a:latin typeface="Century Gothic" panose="020B0502020202020204" pitchFamily="34" charset="0"/>
                  <a:ea typeface="+mn-ea"/>
                  <a:cs typeface="+mn-cs"/>
                </a:defRPr>
              </a:lvl3pPr>
              <a:lvl4pPr marL="1084263" indent="-169863" algn="l" defTabSz="914400" rtl="0" eaLnBrk="1" latinLnBrk="0" hangingPunct="1">
                <a:lnSpc>
                  <a:spcPct val="95000"/>
                </a:lnSpc>
                <a:spcBef>
                  <a:spcPts val="200"/>
                </a:spcBef>
                <a:buFont typeface="Arial" pitchFamily="34" charset="0"/>
                <a:buChar char="–"/>
                <a:defRPr sz="1400" kern="1200">
                  <a:solidFill>
                    <a:schemeClr val="tx1"/>
                  </a:solidFill>
                  <a:latin typeface="Century Gothic" panose="020B0502020202020204" pitchFamily="34" charset="0"/>
                  <a:ea typeface="+mn-ea"/>
                  <a:cs typeface="+mn-cs"/>
                </a:defRPr>
              </a:lvl4pPr>
              <a:lvl5pPr marL="1371600" indent="-169863" algn="l" defTabSz="914400" rtl="0" eaLnBrk="1" latinLnBrk="0" hangingPunct="1">
                <a:lnSpc>
                  <a:spcPct val="95000"/>
                </a:lnSpc>
                <a:spcBef>
                  <a:spcPts val="200"/>
                </a:spcBef>
                <a:buFont typeface="Arial"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685800" fontAlgn="t">
                <a:spcBef>
                  <a:spcPts val="0"/>
                </a:spcBef>
                <a:buNone/>
                <a:defRPr/>
              </a:pPr>
              <a:r>
                <a:rPr lang="fr-FR" sz="550" b="1" dirty="0">
                  <a:solidFill>
                    <a:srgbClr val="1F1D21"/>
                  </a:solidFill>
                  <a:latin typeface="+mj-lt"/>
                  <a:cs typeface="Arial" panose="020B0604020202020204" pitchFamily="34" charset="0"/>
                </a:rPr>
                <a:t>GERMANY</a:t>
              </a:r>
              <a:br>
                <a:rPr lang="fr-FR" sz="550" b="1" dirty="0">
                  <a:solidFill>
                    <a:srgbClr val="1F1D21"/>
                  </a:solidFill>
                  <a:latin typeface="+mj-lt"/>
                  <a:cs typeface="Arial" panose="020B0604020202020204" pitchFamily="34" charset="0"/>
                </a:rPr>
              </a:br>
              <a:r>
                <a:rPr lang="de-DE" sz="550" dirty="0">
                  <a:solidFill>
                    <a:srgbClr val="1F1D21"/>
                  </a:solidFill>
                  <a:latin typeface="+mj-lt"/>
                  <a:cs typeface="Arial" panose="020B0604020202020204" pitchFamily="34" charset="0"/>
                </a:rPr>
                <a:t>Medizinische Einrichtungen des Bezirks Oberpfalz GmbH</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de-DE" sz="550" dirty="0">
                  <a:solidFill>
                    <a:srgbClr val="1F1D21"/>
                  </a:solidFill>
                  <a:latin typeface="+mj-lt"/>
                  <a:cs typeface="Arial" panose="020B0604020202020204" pitchFamily="34" charset="0"/>
                </a:rPr>
                <a:t>Universitätsklinikum Gießen und Marburg GmbH</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en-GB" sz="550" dirty="0">
                  <a:solidFill>
                    <a:srgbClr val="1F1D21"/>
                  </a:solidFill>
                  <a:latin typeface="+mj-lt"/>
                  <a:cs typeface="Arial" panose="020B0604020202020204" pitchFamily="34" charset="0"/>
                </a:rPr>
                <a:t>Universitätsklinikum Frankfurt</a:t>
              </a:r>
            </a:p>
            <a:p>
              <a:pPr marL="0" indent="0" defTabSz="685800" fontAlgn="t">
                <a:spcBef>
                  <a:spcPts val="0"/>
                </a:spcBef>
                <a:buNone/>
                <a:defRPr/>
              </a:pPr>
              <a:r>
                <a:rPr lang="en-GB" sz="550" dirty="0">
                  <a:solidFill>
                    <a:srgbClr val="1F1D21"/>
                  </a:solidFill>
                  <a:latin typeface="+mj-lt"/>
                  <a:cs typeface="Arial" panose="020B0604020202020204" pitchFamily="34" charset="0"/>
                </a:rPr>
                <a:t>Heinrich Heine Universität Düsseldorf</a:t>
              </a:r>
            </a:p>
            <a:p>
              <a:pPr marL="0" indent="0" defTabSz="685800" fontAlgn="t">
                <a:spcBef>
                  <a:spcPts val="0"/>
                </a:spcBef>
                <a:buNone/>
                <a:defRPr/>
              </a:pPr>
              <a:r>
                <a:rPr lang="en-GB" sz="550" dirty="0">
                  <a:solidFill>
                    <a:srgbClr val="1F1D21"/>
                  </a:solidFill>
                  <a:latin typeface="+mj-lt"/>
                  <a:cs typeface="Arial" panose="020B0604020202020204" pitchFamily="34" charset="0"/>
                </a:rPr>
                <a:t>C/O Jüdisches Krankenhaus</a:t>
              </a:r>
            </a:p>
            <a:p>
              <a:pPr marL="0" indent="0" defTabSz="685800" fontAlgn="t">
                <a:spcBef>
                  <a:spcPts val="0"/>
                </a:spcBef>
                <a:buNone/>
                <a:defRPr/>
              </a:pPr>
              <a:r>
                <a:rPr lang="en-GB" sz="550" dirty="0">
                  <a:solidFill>
                    <a:srgbClr val="1F1D21"/>
                  </a:solidFill>
                  <a:latin typeface="+mj-lt"/>
                  <a:cs typeface="Arial" panose="020B0604020202020204" pitchFamily="34" charset="0"/>
                </a:rPr>
                <a:t>Charité - Universitätsmedizin Berlin</a:t>
              </a:r>
            </a:p>
            <a:p>
              <a:pPr marL="0" indent="0" defTabSz="685800" fontAlgn="t">
                <a:spcBef>
                  <a:spcPts val="0"/>
                </a:spcBef>
                <a:buNone/>
                <a:defRPr/>
              </a:pPr>
              <a:r>
                <a:rPr lang="de-DE" sz="550" dirty="0">
                  <a:solidFill>
                    <a:srgbClr val="1F1D21"/>
                  </a:solidFill>
                  <a:latin typeface="+mj-lt"/>
                  <a:cs typeface="Arial" panose="020B0604020202020204" pitchFamily="34" charset="0"/>
                </a:rPr>
                <a:t>Klinikum rechts der Isar der Technische Universität München</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en-GB" sz="550" dirty="0">
                  <a:solidFill>
                    <a:srgbClr val="1F1D21"/>
                  </a:solidFill>
                  <a:latin typeface="+mj-lt"/>
                  <a:cs typeface="Arial" panose="020B0604020202020204" pitchFamily="34" charset="0"/>
                </a:rPr>
                <a:t>Ruhr-Universität Bochum</a:t>
              </a:r>
            </a:p>
            <a:p>
              <a:pPr marL="0" indent="0" defTabSz="685800" fontAlgn="t">
                <a:spcBef>
                  <a:spcPts val="0"/>
                </a:spcBef>
                <a:buNone/>
                <a:defRPr/>
              </a:pPr>
              <a:r>
                <a:rPr lang="en-GB" sz="550" dirty="0">
                  <a:solidFill>
                    <a:srgbClr val="1F1D21"/>
                  </a:solidFill>
                  <a:latin typeface="+mj-lt"/>
                  <a:cs typeface="Arial" panose="020B0604020202020204" pitchFamily="34" charset="0"/>
                </a:rPr>
                <a:t>Marianne-Strauß-Klinik</a:t>
              </a:r>
            </a:p>
            <a:p>
              <a:pPr marL="0" indent="0" defTabSz="685800" fontAlgn="t">
                <a:spcBef>
                  <a:spcPts val="0"/>
                </a:spcBef>
                <a:buNone/>
                <a:defRPr/>
              </a:pPr>
              <a:r>
                <a:rPr lang="de-DE" sz="550" dirty="0">
                  <a:solidFill>
                    <a:srgbClr val="1F1D21"/>
                  </a:solidFill>
                  <a:latin typeface="+mj-lt"/>
                  <a:cs typeface="Arial" panose="020B0604020202020204" pitchFamily="34" charset="0"/>
                </a:rPr>
                <a:t>Deutsche Klinik für Diagnostik GmbH</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de-DE" sz="550" dirty="0">
                  <a:solidFill>
                    <a:srgbClr val="1F1D21"/>
                  </a:solidFill>
                  <a:latin typeface="+mj-lt"/>
                  <a:cs typeface="Arial" panose="020B0604020202020204" pitchFamily="34" charset="0"/>
                </a:rPr>
                <a:t>Kliniken der Stadt Köln gGmbH</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en-GB" sz="550" dirty="0">
                  <a:solidFill>
                    <a:srgbClr val="1F1D21"/>
                  </a:solidFill>
                  <a:latin typeface="+mj-lt"/>
                  <a:cs typeface="Arial" panose="020B0604020202020204" pitchFamily="34" charset="0"/>
                </a:rPr>
                <a:t>Universitätsklinikum Münster</a:t>
              </a:r>
            </a:p>
            <a:p>
              <a:pPr marL="0" indent="0" defTabSz="685800" fontAlgn="t">
                <a:spcBef>
                  <a:spcPts val="0"/>
                </a:spcBef>
                <a:buNone/>
                <a:defRPr/>
              </a:pPr>
              <a:r>
                <a:rPr lang="en-GB" sz="550" dirty="0">
                  <a:solidFill>
                    <a:srgbClr val="1F1D21"/>
                  </a:solidFill>
                  <a:latin typeface="+mj-lt"/>
                  <a:cs typeface="Arial" panose="020B0604020202020204" pitchFamily="34" charset="0"/>
                </a:rPr>
                <a:t>Klinikum Bayreuth GmbH</a:t>
              </a:r>
            </a:p>
            <a:p>
              <a:pPr marL="0" indent="0" defTabSz="685800" fontAlgn="t">
                <a:spcBef>
                  <a:spcPts val="0"/>
                </a:spcBef>
                <a:buNone/>
                <a:defRPr/>
              </a:pPr>
              <a:r>
                <a:rPr lang="en-GB" sz="550" dirty="0">
                  <a:solidFill>
                    <a:srgbClr val="1F1D21"/>
                  </a:solidFill>
                  <a:latin typeface="+mj-lt"/>
                  <a:cs typeface="Arial" panose="020B0604020202020204" pitchFamily="34" charset="0"/>
                </a:rPr>
                <a:t>Universität Heidelberg</a:t>
              </a:r>
            </a:p>
            <a:p>
              <a:pPr marL="0" indent="0" defTabSz="685800" fontAlgn="t">
                <a:spcBef>
                  <a:spcPts val="0"/>
                </a:spcBef>
                <a:buNone/>
                <a:defRPr/>
              </a:pPr>
              <a:r>
                <a:rPr lang="en-GB" sz="550" dirty="0">
                  <a:latin typeface="+mj-lt"/>
                  <a:cs typeface="Arial" panose="020B0604020202020204" pitchFamily="34" charset="0"/>
                </a:rPr>
                <a:t>Universitätsklinikum Leipzig</a:t>
              </a:r>
            </a:p>
            <a:p>
              <a:pPr marL="0" indent="0" defTabSz="685800" fontAlgn="t">
                <a:spcBef>
                  <a:spcPts val="0"/>
                </a:spcBef>
                <a:buNone/>
                <a:defRPr/>
              </a:pPr>
              <a:r>
                <a:rPr lang="en-GB" sz="550" dirty="0">
                  <a:solidFill>
                    <a:srgbClr val="1F1D21"/>
                  </a:solidFill>
                  <a:latin typeface="+mj-lt"/>
                  <a:cs typeface="Arial" panose="020B0604020202020204" pitchFamily="34" charset="0"/>
                </a:rPr>
                <a:t>Universitätsklinikum Ulm</a:t>
              </a:r>
            </a:p>
            <a:p>
              <a:pPr marL="0" indent="0" defTabSz="685800" fontAlgn="t">
                <a:spcBef>
                  <a:spcPts val="0"/>
                </a:spcBef>
                <a:buNone/>
                <a:defRPr/>
              </a:pPr>
              <a:r>
                <a:rPr lang="en-GB" sz="550" dirty="0">
                  <a:solidFill>
                    <a:srgbClr val="1F1D21"/>
                  </a:solidFill>
                  <a:latin typeface="+mj-lt"/>
                  <a:cs typeface="Arial" panose="020B0604020202020204" pitchFamily="34" charset="0"/>
                </a:rPr>
                <a:t>Universitätsklinikum Tübingen</a:t>
              </a:r>
            </a:p>
            <a:p>
              <a:pPr marL="0" indent="0" defTabSz="685800" fontAlgn="t">
                <a:spcBef>
                  <a:spcPts val="0"/>
                </a:spcBef>
                <a:buNone/>
                <a:defRPr/>
              </a:pPr>
              <a:r>
                <a:rPr lang="en-GB" sz="550" dirty="0">
                  <a:solidFill>
                    <a:srgbClr val="1F1D21"/>
                  </a:solidFill>
                  <a:latin typeface="+mj-lt"/>
                  <a:cs typeface="Arial" panose="020B0604020202020204" pitchFamily="34" charset="0"/>
                </a:rPr>
                <a:t>Universitätsklinikum Carl Gustav Carus an der TU Dresden</a:t>
              </a:r>
            </a:p>
            <a:p>
              <a:pPr marL="0" indent="0" defTabSz="685800" fontAlgn="t">
                <a:spcBef>
                  <a:spcPts val="0"/>
                </a:spcBef>
                <a:buNone/>
                <a:defRPr/>
              </a:pPr>
              <a:r>
                <a:rPr lang="en-GB" sz="550" b="1" dirty="0" smtClean="0">
                  <a:solidFill>
                    <a:srgbClr val="1F1D21"/>
                  </a:solidFill>
                  <a:latin typeface="+mj-lt"/>
                  <a:cs typeface="Arial" panose="020B0604020202020204" pitchFamily="34" charset="0"/>
                </a:rPr>
                <a:t>GREECE</a:t>
              </a:r>
              <a:r>
                <a:rPr lang="en-GB" sz="550" b="1" dirty="0">
                  <a:solidFill>
                    <a:srgbClr val="1F1D21"/>
                  </a:solidFill>
                  <a:latin typeface="+mj-lt"/>
                  <a:cs typeface="Arial" panose="020B0604020202020204" pitchFamily="34" charset="0"/>
                </a:rPr>
                <a:t/>
              </a:r>
              <a:br>
                <a:rPr lang="en-GB" sz="550" b="1" dirty="0">
                  <a:solidFill>
                    <a:srgbClr val="1F1D21"/>
                  </a:solidFill>
                  <a:latin typeface="+mj-lt"/>
                  <a:cs typeface="Arial" panose="020B0604020202020204" pitchFamily="34" charset="0"/>
                </a:rPr>
              </a:br>
              <a:r>
                <a:rPr lang="en-US" sz="550" dirty="0">
                  <a:latin typeface="+mj-lt"/>
                  <a:cs typeface="Arial" panose="020B0604020202020204" pitchFamily="34" charset="0"/>
                </a:rPr>
                <a:t>401 Military Hospital of Athens</a:t>
              </a:r>
              <a:r>
                <a:rPr lang="en-US" sz="550" dirty="0">
                  <a:solidFill>
                    <a:srgbClr val="1F1D21"/>
                  </a:solidFill>
                  <a:latin typeface="+mj-lt"/>
                  <a:cs typeface="Arial" panose="020B0604020202020204" pitchFamily="34" charset="0"/>
                </a:rPr>
                <a:t/>
              </a:r>
              <a:br>
                <a:rPr lang="en-US" sz="550" dirty="0">
                  <a:solidFill>
                    <a:srgbClr val="1F1D21"/>
                  </a:solidFill>
                  <a:latin typeface="+mj-lt"/>
                  <a:cs typeface="Arial" panose="020B0604020202020204" pitchFamily="34" charset="0"/>
                </a:rPr>
              </a:br>
              <a:r>
                <a:rPr lang="en-US" sz="550" dirty="0">
                  <a:solidFill>
                    <a:srgbClr val="1F1D21"/>
                  </a:solidFill>
                  <a:latin typeface="+mj-lt"/>
                  <a:cs typeface="Arial" panose="020B0604020202020204" pitchFamily="34" charset="0"/>
                </a:rPr>
                <a:t>"AHEPA" University General Hospital of Thessaloniki</a:t>
              </a:r>
              <a:br>
                <a:rPr lang="en-US" sz="550" dirty="0">
                  <a:solidFill>
                    <a:srgbClr val="1F1D21"/>
                  </a:solidFill>
                  <a:latin typeface="+mj-lt"/>
                  <a:cs typeface="Arial" panose="020B0604020202020204" pitchFamily="34" charset="0"/>
                </a:rPr>
              </a:br>
              <a:r>
                <a:rPr lang="en-US" sz="550" dirty="0">
                  <a:solidFill>
                    <a:srgbClr val="1F1D21"/>
                  </a:solidFill>
                  <a:latin typeface="+mj-lt"/>
                  <a:cs typeface="Arial" panose="020B0604020202020204" pitchFamily="34" charset="0"/>
                </a:rPr>
                <a:t>"Georgios Papanikolaou" General Hospital of Thessaloniki</a:t>
              </a:r>
            </a:p>
            <a:p>
              <a:pPr marL="0" indent="0" defTabSz="685800" fontAlgn="t">
                <a:spcBef>
                  <a:spcPts val="0"/>
                </a:spcBef>
                <a:buNone/>
                <a:defRPr/>
              </a:pPr>
              <a:r>
                <a:rPr lang="en-US" sz="550" b="1" dirty="0" smtClean="0">
                  <a:solidFill>
                    <a:srgbClr val="1F1D21"/>
                  </a:solidFill>
                  <a:latin typeface="+mj-lt"/>
                  <a:cs typeface="Arial" panose="020B0604020202020204" pitchFamily="34" charset="0"/>
                </a:rPr>
                <a:t>HUNGARY</a:t>
              </a:r>
              <a:r>
                <a:rPr lang="en-US" sz="550" b="1" dirty="0">
                  <a:solidFill>
                    <a:srgbClr val="1F1D21"/>
                  </a:solidFill>
                  <a:latin typeface="+mj-lt"/>
                  <a:cs typeface="Arial" panose="020B0604020202020204" pitchFamily="34" charset="0"/>
                </a:rPr>
                <a:t/>
              </a:r>
              <a:br>
                <a:rPr lang="en-US" sz="550" b="1" dirty="0">
                  <a:solidFill>
                    <a:srgbClr val="1F1D21"/>
                  </a:solidFill>
                  <a:latin typeface="+mj-lt"/>
                  <a:cs typeface="Arial" panose="020B0604020202020204" pitchFamily="34" charset="0"/>
                </a:rPr>
              </a:br>
              <a:r>
                <a:rPr lang="en-GB" sz="550" dirty="0">
                  <a:solidFill>
                    <a:srgbClr val="1F1D21"/>
                  </a:solidFill>
                  <a:latin typeface="+mj-lt"/>
                  <a:cs typeface="Arial" panose="020B0604020202020204" pitchFamily="34" charset="0"/>
                </a:rPr>
                <a:t>Uzsoki Utcai Kórház</a:t>
              </a:r>
            </a:p>
            <a:p>
              <a:pPr marL="0" indent="0" defTabSz="685800" fontAlgn="t">
                <a:spcBef>
                  <a:spcPts val="0"/>
                </a:spcBef>
                <a:buNone/>
                <a:defRPr/>
              </a:pPr>
              <a:r>
                <a:rPr lang="en-GB" sz="550" dirty="0">
                  <a:solidFill>
                    <a:srgbClr val="1F1D21"/>
                  </a:solidFill>
                  <a:latin typeface="+mj-lt"/>
                  <a:cs typeface="Arial" panose="020B0604020202020204" pitchFamily="34" charset="0"/>
                </a:rPr>
                <a:t>Pécsi Tudományegyetem</a:t>
              </a:r>
            </a:p>
            <a:p>
              <a:pPr marL="0" indent="0" defTabSz="685800" fontAlgn="t">
                <a:spcBef>
                  <a:spcPts val="0"/>
                </a:spcBef>
                <a:buNone/>
                <a:defRPr/>
              </a:pPr>
              <a:r>
                <a:rPr lang="en-GB" sz="550" dirty="0">
                  <a:solidFill>
                    <a:srgbClr val="1F1D21"/>
                  </a:solidFill>
                  <a:latin typeface="+mj-lt"/>
                  <a:cs typeface="Arial" panose="020B0604020202020204" pitchFamily="34" charset="0"/>
                </a:rPr>
                <a:t>Jahn Ferenc Dél-Pesti Kórház és Rendelöintézet</a:t>
              </a:r>
            </a:p>
            <a:p>
              <a:pPr marL="0" indent="0" defTabSz="685800" fontAlgn="t">
                <a:spcBef>
                  <a:spcPts val="0"/>
                </a:spcBef>
                <a:buNone/>
                <a:defRPr/>
              </a:pPr>
              <a:r>
                <a:rPr lang="en-GB" sz="550" dirty="0">
                  <a:solidFill>
                    <a:srgbClr val="1F1D21"/>
                  </a:solidFill>
                  <a:latin typeface="+mj-lt"/>
                  <a:cs typeface="Arial" panose="020B0604020202020204" pitchFamily="34" charset="0"/>
                </a:rPr>
                <a:t>Vaszary Kolos </a:t>
              </a:r>
              <a:r>
                <a:rPr lang="en-GB" sz="550" dirty="0">
                  <a:latin typeface="+mj-lt"/>
                  <a:cs typeface="Arial" panose="020B0604020202020204" pitchFamily="34" charset="0"/>
                </a:rPr>
                <a:t>Kórház</a:t>
              </a:r>
            </a:p>
            <a:p>
              <a:pPr marL="0" indent="0" defTabSz="685800" fontAlgn="t">
                <a:spcBef>
                  <a:spcPts val="0"/>
                </a:spcBef>
                <a:buNone/>
                <a:defRPr/>
              </a:pPr>
              <a:r>
                <a:rPr lang="en-GB" sz="550" dirty="0">
                  <a:latin typeface="+mj-lt"/>
                  <a:cs typeface="Arial" panose="020B0604020202020204" pitchFamily="34" charset="0"/>
                </a:rPr>
                <a:t>Clinexpert Egészségügyi Szolgáltató és Kereskedelmi Kft.</a:t>
              </a:r>
            </a:p>
            <a:p>
              <a:pPr marL="0" indent="0" defTabSz="685800" fontAlgn="t">
                <a:spcBef>
                  <a:spcPts val="0"/>
                </a:spcBef>
                <a:buNone/>
                <a:defRPr/>
              </a:pPr>
              <a:r>
                <a:rPr lang="en-GB" sz="550" dirty="0">
                  <a:solidFill>
                    <a:srgbClr val="1F1D21"/>
                  </a:solidFill>
                  <a:latin typeface="+mj-lt"/>
                  <a:cs typeface="Arial" panose="020B0604020202020204" pitchFamily="34" charset="0"/>
                </a:rPr>
                <a:t>Szegedi Tudományegyetem Szent-Györgyi Albert Klinikai Központ</a:t>
              </a:r>
            </a:p>
            <a:p>
              <a:pPr marL="0" indent="0" defTabSz="685800" fontAlgn="t">
                <a:spcBef>
                  <a:spcPts val="0"/>
                </a:spcBef>
                <a:buNone/>
                <a:defRPr/>
              </a:pPr>
              <a:r>
                <a:rPr lang="en-GB" sz="550" b="1" dirty="0" smtClean="0">
                  <a:solidFill>
                    <a:srgbClr val="1F1D21"/>
                  </a:solidFill>
                  <a:latin typeface="+mj-lt"/>
                  <a:cs typeface="Arial" panose="020B0604020202020204" pitchFamily="34" charset="0"/>
                </a:rPr>
                <a:t>ISRAEL</a:t>
              </a:r>
              <a:r>
                <a:rPr lang="en-GB" sz="550" b="1" dirty="0">
                  <a:solidFill>
                    <a:srgbClr val="1F1D21"/>
                  </a:solidFill>
                  <a:latin typeface="+mj-lt"/>
                  <a:cs typeface="Arial" panose="020B0604020202020204" pitchFamily="34" charset="0"/>
                </a:rPr>
                <a:t/>
              </a:r>
              <a:br>
                <a:rPr lang="en-GB" sz="550" b="1" dirty="0">
                  <a:solidFill>
                    <a:srgbClr val="1F1D21"/>
                  </a:solidFill>
                  <a:latin typeface="+mj-lt"/>
                  <a:cs typeface="Arial" panose="020B0604020202020204" pitchFamily="34" charset="0"/>
                </a:rPr>
              </a:br>
              <a:r>
                <a:rPr lang="en-US" sz="550" dirty="0">
                  <a:solidFill>
                    <a:srgbClr val="1F1D21"/>
                  </a:solidFill>
                  <a:latin typeface="+mj-lt"/>
                  <a:cs typeface="Arial" panose="020B0604020202020204" pitchFamily="34" charset="0"/>
                </a:rPr>
                <a:t>The Chaim Sheba Medical Center</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en-GB" sz="550" dirty="0">
                  <a:solidFill>
                    <a:srgbClr val="1F1D21"/>
                  </a:solidFill>
                  <a:latin typeface="+mj-lt"/>
                  <a:cs typeface="Arial" panose="020B0604020202020204" pitchFamily="34" charset="0"/>
                </a:rPr>
                <a:t>Rabin Medical Center</a:t>
              </a:r>
            </a:p>
            <a:p>
              <a:pPr marL="0" indent="0" defTabSz="685800" fontAlgn="t">
                <a:spcBef>
                  <a:spcPts val="0"/>
                </a:spcBef>
                <a:buNone/>
                <a:defRPr/>
              </a:pPr>
              <a:r>
                <a:rPr lang="en-GB" sz="550" dirty="0">
                  <a:solidFill>
                    <a:srgbClr val="1F1D21"/>
                  </a:solidFill>
                  <a:latin typeface="+mj-lt"/>
                  <a:cs typeface="Arial" panose="020B0604020202020204" pitchFamily="34" charset="0"/>
                </a:rPr>
                <a:t>Tel Aviv Sourasky Medical Center</a:t>
              </a:r>
            </a:p>
            <a:p>
              <a:pPr marL="0" indent="0" defTabSz="685800" fontAlgn="t">
                <a:spcBef>
                  <a:spcPts val="0"/>
                </a:spcBef>
                <a:buNone/>
                <a:defRPr/>
              </a:pPr>
              <a:r>
                <a:rPr lang="de-DE" sz="550" dirty="0">
                  <a:solidFill>
                    <a:srgbClr val="1F1D21"/>
                  </a:solidFill>
                  <a:latin typeface="+mj-lt"/>
                  <a:cs typeface="Arial" panose="020B0604020202020204" pitchFamily="34" charset="0"/>
                </a:rPr>
                <a:t>Hadassah University Hospital Ein Kerem</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en-GB" sz="550" dirty="0">
                  <a:latin typeface="+mj-lt"/>
                  <a:cs typeface="Arial" panose="020B0604020202020204" pitchFamily="34" charset="0"/>
                </a:rPr>
                <a:t>Barzilai Medical Center</a:t>
              </a:r>
            </a:p>
            <a:p>
              <a:pPr marL="0" indent="0" defTabSz="685800" fontAlgn="t">
                <a:spcBef>
                  <a:spcPts val="0"/>
                </a:spcBef>
                <a:buNone/>
                <a:defRPr/>
              </a:pPr>
              <a:r>
                <a:rPr lang="en-GB" sz="550" dirty="0">
                  <a:latin typeface="+mj-lt"/>
                  <a:cs typeface="Arial" panose="020B0604020202020204" pitchFamily="34" charset="0"/>
                </a:rPr>
                <a:t>ZIV Medical Center</a:t>
              </a:r>
            </a:p>
            <a:p>
              <a:pPr marL="0" indent="0" defTabSz="685800" fontAlgn="t">
                <a:spcBef>
                  <a:spcPts val="0"/>
                </a:spcBef>
                <a:buNone/>
                <a:defRPr/>
              </a:pPr>
              <a:r>
                <a:rPr lang="en-GB" sz="550" b="1" dirty="0" smtClean="0">
                  <a:solidFill>
                    <a:srgbClr val="1F1D21"/>
                  </a:solidFill>
                  <a:latin typeface="+mj-lt"/>
                  <a:cs typeface="Arial" panose="020B0604020202020204" pitchFamily="34" charset="0"/>
                </a:rPr>
                <a:t>ITALY</a:t>
              </a:r>
              <a:r>
                <a:rPr lang="en-GB" sz="550" b="1" dirty="0">
                  <a:solidFill>
                    <a:srgbClr val="1F1D21"/>
                  </a:solidFill>
                  <a:latin typeface="+mj-lt"/>
                  <a:cs typeface="Arial" panose="020B0604020202020204" pitchFamily="34" charset="0"/>
                </a:rPr>
                <a:t/>
              </a:r>
              <a:br>
                <a:rPr lang="en-GB" sz="550" b="1" dirty="0">
                  <a:solidFill>
                    <a:srgbClr val="1F1D21"/>
                  </a:solidFill>
                  <a:latin typeface="+mj-lt"/>
                  <a:cs typeface="Arial" panose="020B0604020202020204" pitchFamily="34" charset="0"/>
                </a:rPr>
              </a:br>
              <a:r>
                <a:rPr lang="it-IT" sz="550" dirty="0">
                  <a:solidFill>
                    <a:srgbClr val="1F1D21"/>
                  </a:solidFill>
                  <a:latin typeface="+mj-lt"/>
                  <a:cs typeface="Arial" panose="020B0604020202020204" pitchFamily="34" charset="0"/>
                </a:rPr>
                <a:t>Azienda Sanitaria Ospedaliera S. Luigi Gonzaga</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en-GB" sz="550" dirty="0">
                  <a:solidFill>
                    <a:srgbClr val="1F1D21"/>
                  </a:solidFill>
                  <a:latin typeface="+mj-lt"/>
                  <a:cs typeface="Arial" panose="020B0604020202020204" pitchFamily="34" charset="0"/>
                </a:rPr>
                <a:t>Ospedale San Raffaele S.r.l.</a:t>
              </a:r>
            </a:p>
            <a:p>
              <a:pPr marL="0" indent="0" defTabSz="685800" fontAlgn="t">
                <a:spcBef>
                  <a:spcPts val="0"/>
                </a:spcBef>
                <a:buNone/>
                <a:defRPr/>
              </a:pPr>
              <a:r>
                <a:rPr lang="en-GB" sz="550" dirty="0">
                  <a:latin typeface="+mj-lt"/>
                  <a:cs typeface="Arial" panose="020B0604020202020204" pitchFamily="34" charset="0"/>
                </a:rPr>
                <a:t>Ospedale Binaghi</a:t>
              </a:r>
            </a:p>
            <a:p>
              <a:pPr marL="0" indent="0" defTabSz="685800" fontAlgn="t">
                <a:spcBef>
                  <a:spcPts val="0"/>
                </a:spcBef>
                <a:buNone/>
                <a:defRPr/>
              </a:pPr>
              <a:r>
                <a:rPr lang="it-IT" sz="550" dirty="0">
                  <a:latin typeface="+mj-lt"/>
                  <a:cs typeface="Arial" panose="020B0604020202020204" pitchFamily="34" charset="0"/>
                </a:rPr>
                <a:t>Azienda Ospedaliera Universitaria San Martino</a:t>
              </a:r>
            </a:p>
            <a:p>
              <a:pPr marL="0" indent="0" defTabSz="685800" fontAlgn="t">
                <a:spcBef>
                  <a:spcPts val="0"/>
                </a:spcBef>
                <a:buNone/>
                <a:defRPr/>
              </a:pPr>
              <a:r>
                <a:rPr lang="it-IT" sz="550" b="1" dirty="0" smtClean="0">
                  <a:solidFill>
                    <a:srgbClr val="1F1D21"/>
                  </a:solidFill>
                  <a:latin typeface="+mj-lt"/>
                  <a:cs typeface="Arial" panose="020B0604020202020204" pitchFamily="34" charset="0"/>
                </a:rPr>
                <a:t>LITHUANIA</a:t>
              </a:r>
              <a:r>
                <a:rPr lang="it-IT" sz="550" b="1" dirty="0">
                  <a:solidFill>
                    <a:srgbClr val="1F1D21"/>
                  </a:solidFill>
                  <a:latin typeface="+mj-lt"/>
                  <a:cs typeface="Arial" panose="020B0604020202020204" pitchFamily="34" charset="0"/>
                </a:rPr>
                <a:t/>
              </a:r>
              <a:br>
                <a:rPr lang="it-IT" sz="550" b="1" dirty="0">
                  <a:solidFill>
                    <a:srgbClr val="1F1D21"/>
                  </a:solidFill>
                  <a:latin typeface="+mj-lt"/>
                  <a:cs typeface="Arial" panose="020B0604020202020204" pitchFamily="34" charset="0"/>
                </a:rPr>
              </a:br>
              <a:r>
                <a:rPr lang="it-IT" sz="550" dirty="0">
                  <a:solidFill>
                    <a:srgbClr val="1F1D21"/>
                  </a:solidFill>
                  <a:latin typeface="+mj-lt"/>
                  <a:cs typeface="Arial" panose="020B0604020202020204" pitchFamily="34" charset="0"/>
                </a:rPr>
                <a:t>Klaipeda University Hospital</a:t>
              </a:r>
              <a:endParaRPr lang="en-GB" sz="550" dirty="0">
                <a:solidFill>
                  <a:srgbClr val="1F1D21"/>
                </a:solidFill>
                <a:latin typeface="+mj-lt"/>
                <a:cs typeface="Arial" panose="020B0604020202020204" pitchFamily="34" charset="0"/>
              </a:endParaRPr>
            </a:p>
            <a:p>
              <a:pPr marL="0" indent="0" defTabSz="685800" fontAlgn="t">
                <a:spcBef>
                  <a:spcPts val="0"/>
                </a:spcBef>
                <a:buNone/>
                <a:defRPr/>
              </a:pPr>
              <a:r>
                <a:rPr lang="en-US" sz="550" dirty="0">
                  <a:latin typeface="+mj-lt"/>
                  <a:cs typeface="Arial" panose="020B0604020202020204" pitchFamily="34" charset="0"/>
                </a:rPr>
                <a:t>Hospital of Lithuanian University of Health Sciences Kaunas Clinics</a:t>
              </a:r>
              <a:br>
                <a:rPr lang="en-US" sz="550" dirty="0">
                  <a:latin typeface="+mj-lt"/>
                  <a:cs typeface="Arial" panose="020B0604020202020204" pitchFamily="34" charset="0"/>
                </a:rPr>
              </a:br>
              <a:r>
                <a:rPr lang="en-US" sz="550" dirty="0">
                  <a:solidFill>
                    <a:srgbClr val="1F1D21"/>
                  </a:solidFill>
                  <a:latin typeface="+mj-lt"/>
                  <a:cs typeface="Arial" panose="020B0604020202020204" pitchFamily="34" charset="0"/>
                </a:rPr>
                <a:t>Republican Siauliai Hospital</a:t>
              </a:r>
            </a:p>
            <a:p>
              <a:pPr marL="0" indent="0" defTabSz="685800" fontAlgn="t">
                <a:spcBef>
                  <a:spcPts val="0"/>
                </a:spcBef>
                <a:buNone/>
                <a:defRPr/>
              </a:pPr>
              <a:r>
                <a:rPr lang="en-US" sz="550" b="1" dirty="0" smtClean="0">
                  <a:solidFill>
                    <a:srgbClr val="1F1D21"/>
                  </a:solidFill>
                  <a:latin typeface="+mj-lt"/>
                  <a:cs typeface="Arial" panose="020B0604020202020204" pitchFamily="34" charset="0"/>
                </a:rPr>
                <a:t>MEXICO</a:t>
              </a:r>
              <a:r>
                <a:rPr lang="en-US" sz="550" b="1" dirty="0">
                  <a:solidFill>
                    <a:srgbClr val="1F1D21"/>
                  </a:solidFill>
                  <a:latin typeface="+mj-lt"/>
                  <a:cs typeface="Arial" panose="020B0604020202020204" pitchFamily="34" charset="0"/>
                </a:rPr>
                <a:t/>
              </a:r>
              <a:br>
                <a:rPr lang="en-US" sz="550" b="1" dirty="0">
                  <a:solidFill>
                    <a:srgbClr val="1F1D21"/>
                  </a:solidFill>
                  <a:latin typeface="+mj-lt"/>
                  <a:cs typeface="Arial" panose="020B0604020202020204" pitchFamily="34" charset="0"/>
                </a:rPr>
              </a:br>
              <a:r>
                <a:rPr lang="en-US" sz="550" dirty="0">
                  <a:solidFill>
                    <a:srgbClr val="1F1D21"/>
                  </a:solidFill>
                  <a:latin typeface="+mj-lt"/>
                  <a:cs typeface="Arial" panose="020B0604020202020204" pitchFamily="34" charset="0"/>
                </a:rPr>
                <a:t>Grupo Médico Camino</a:t>
              </a:r>
              <a:br>
                <a:rPr lang="en-US" sz="550" dirty="0">
                  <a:solidFill>
                    <a:srgbClr val="1F1D21"/>
                  </a:solidFill>
                  <a:latin typeface="+mj-lt"/>
                  <a:cs typeface="Arial" panose="020B0604020202020204" pitchFamily="34" charset="0"/>
                </a:rPr>
              </a:br>
              <a:r>
                <a:rPr lang="en-US" sz="550" dirty="0">
                  <a:solidFill>
                    <a:srgbClr val="1F1D21"/>
                  </a:solidFill>
                  <a:latin typeface="+mj-lt"/>
                  <a:cs typeface="Arial" panose="020B0604020202020204" pitchFamily="34" charset="0"/>
                </a:rPr>
                <a:t>Centro de Estudios Clinicos y Especialidades Medicas SC</a:t>
              </a:r>
              <a:br>
                <a:rPr lang="en-US" sz="550" dirty="0">
                  <a:solidFill>
                    <a:srgbClr val="1F1D21"/>
                  </a:solidFill>
                  <a:latin typeface="+mj-lt"/>
                  <a:cs typeface="Arial" panose="020B0604020202020204" pitchFamily="34" charset="0"/>
                </a:rPr>
              </a:br>
              <a:r>
                <a:rPr lang="en-US" sz="550" dirty="0">
                  <a:latin typeface="+mj-lt"/>
                  <a:cs typeface="Arial" panose="020B0604020202020204" pitchFamily="34" charset="0"/>
                </a:rPr>
                <a:t>Instituto Nacional de Neurologia y Neurocirugia</a:t>
              </a:r>
              <a:r>
                <a:rPr lang="en-US" sz="550" dirty="0">
                  <a:solidFill>
                    <a:srgbClr val="1F1D21"/>
                  </a:solidFill>
                  <a:latin typeface="+mj-lt"/>
                  <a:cs typeface="Arial" panose="020B0604020202020204" pitchFamily="34" charset="0"/>
                </a:rPr>
                <a:t/>
              </a:r>
              <a:br>
                <a:rPr lang="en-US" sz="550" dirty="0">
                  <a:solidFill>
                    <a:srgbClr val="1F1D21"/>
                  </a:solidFill>
                  <a:latin typeface="+mj-lt"/>
                  <a:cs typeface="Arial" panose="020B0604020202020204" pitchFamily="34" charset="0"/>
                </a:rPr>
              </a:br>
              <a:r>
                <a:rPr lang="es-ES" sz="550" dirty="0">
                  <a:solidFill>
                    <a:srgbClr val="1F1D21"/>
                  </a:solidFill>
                  <a:latin typeface="+mj-lt"/>
                  <a:cs typeface="Arial" panose="020B0604020202020204" pitchFamily="34" charset="0"/>
                </a:rPr>
                <a:t>Instituto Biomédico de Investigación A.C.</a:t>
              </a:r>
            </a:p>
            <a:p>
              <a:pPr marL="0" indent="0" defTabSz="685800" fontAlgn="t">
                <a:spcBef>
                  <a:spcPts val="0"/>
                </a:spcBef>
                <a:buNone/>
                <a:defRPr/>
              </a:pPr>
              <a:r>
                <a:rPr lang="es-ES" sz="550" b="1" dirty="0" smtClean="0">
                  <a:solidFill>
                    <a:srgbClr val="1F1D21"/>
                  </a:solidFill>
                  <a:latin typeface="+mj-lt"/>
                  <a:cs typeface="Arial" panose="020B0604020202020204" pitchFamily="34" charset="0"/>
                </a:rPr>
                <a:t>NETHERLANDS</a:t>
              </a:r>
              <a:r>
                <a:rPr lang="es-ES" sz="550" b="1" dirty="0">
                  <a:solidFill>
                    <a:srgbClr val="1F1D21"/>
                  </a:solidFill>
                  <a:latin typeface="+mj-lt"/>
                  <a:cs typeface="Arial" panose="020B0604020202020204" pitchFamily="34" charset="0"/>
                </a:rPr>
                <a:t/>
              </a:r>
              <a:br>
                <a:rPr lang="es-ES" sz="550" b="1" dirty="0">
                  <a:solidFill>
                    <a:srgbClr val="1F1D21"/>
                  </a:solidFill>
                  <a:latin typeface="+mj-lt"/>
                  <a:cs typeface="Arial" panose="020B0604020202020204" pitchFamily="34" charset="0"/>
                </a:rPr>
              </a:br>
              <a:r>
                <a:rPr lang="es-ES" sz="550" dirty="0">
                  <a:solidFill>
                    <a:srgbClr val="1F1D21"/>
                  </a:solidFill>
                  <a:latin typeface="+mj-lt"/>
                  <a:cs typeface="Arial" panose="020B0604020202020204" pitchFamily="34" charset="0"/>
                </a:rPr>
                <a:t>Erasmus MC</a:t>
              </a:r>
              <a:br>
                <a:rPr lang="es-ES" sz="550" dirty="0">
                  <a:solidFill>
                    <a:srgbClr val="1F1D21"/>
                  </a:solidFill>
                  <a:latin typeface="+mj-lt"/>
                  <a:cs typeface="Arial" panose="020B0604020202020204" pitchFamily="34" charset="0"/>
                </a:rPr>
              </a:br>
              <a:r>
                <a:rPr lang="es-ES" sz="550" dirty="0">
                  <a:latin typeface="+mj-lt"/>
                  <a:cs typeface="Arial" panose="020B0604020202020204" pitchFamily="34" charset="0"/>
                </a:rPr>
                <a:t>Orbis Medisch Centrum</a:t>
              </a:r>
            </a:p>
            <a:p>
              <a:pPr marL="0" indent="0" defTabSz="685800" fontAlgn="t">
                <a:spcBef>
                  <a:spcPts val="0"/>
                </a:spcBef>
                <a:buNone/>
                <a:defRPr/>
              </a:pPr>
              <a:r>
                <a:rPr lang="es-ES" sz="550" b="1" dirty="0" smtClean="0">
                  <a:solidFill>
                    <a:srgbClr val="1F1D21"/>
                  </a:solidFill>
                  <a:latin typeface="+mj-lt"/>
                  <a:cs typeface="Arial" panose="020B0604020202020204" pitchFamily="34" charset="0"/>
                </a:rPr>
                <a:t>NEW </a:t>
              </a:r>
              <a:r>
                <a:rPr lang="es-ES" sz="550" b="1" dirty="0">
                  <a:solidFill>
                    <a:srgbClr val="1F1D21"/>
                  </a:solidFill>
                  <a:latin typeface="+mj-lt"/>
                  <a:cs typeface="Arial" panose="020B0604020202020204" pitchFamily="34" charset="0"/>
                </a:rPr>
                <a:t>ZEALAND</a:t>
              </a:r>
              <a:br>
                <a:rPr lang="es-ES" sz="550" b="1" dirty="0">
                  <a:solidFill>
                    <a:srgbClr val="1F1D21"/>
                  </a:solidFill>
                  <a:latin typeface="+mj-lt"/>
                  <a:cs typeface="Arial" panose="020B0604020202020204" pitchFamily="34" charset="0"/>
                </a:rPr>
              </a:br>
              <a:r>
                <a:rPr lang="es-ES" sz="550" dirty="0">
                  <a:solidFill>
                    <a:srgbClr val="1F1D21"/>
                  </a:solidFill>
                  <a:latin typeface="+mj-lt"/>
                  <a:cs typeface="Arial" panose="020B0604020202020204" pitchFamily="34" charset="0"/>
                </a:rPr>
                <a:t>Waikato Hospital</a:t>
              </a:r>
            </a:p>
            <a:p>
              <a:pPr marL="0" indent="0" defTabSz="685800" fontAlgn="t">
                <a:spcBef>
                  <a:spcPts val="0"/>
                </a:spcBef>
                <a:buNone/>
                <a:defRPr/>
              </a:pPr>
              <a:r>
                <a:rPr lang="es-ES" sz="550" dirty="0">
                  <a:latin typeface="+mj-lt"/>
                  <a:cs typeface="Arial" panose="020B0604020202020204" pitchFamily="34" charset="0"/>
                </a:rPr>
                <a:t>Wellington Hospital </a:t>
              </a:r>
            </a:p>
            <a:p>
              <a:pPr marL="0" indent="0" defTabSz="685800" fontAlgn="t">
                <a:spcBef>
                  <a:spcPts val="0"/>
                </a:spcBef>
                <a:buNone/>
                <a:defRPr/>
              </a:pPr>
              <a:r>
                <a:rPr lang="es-ES" sz="550" b="1" dirty="0" smtClean="0">
                  <a:latin typeface="+mj-lt"/>
                  <a:cs typeface="Arial" panose="020B0604020202020204" pitchFamily="34" charset="0"/>
                </a:rPr>
                <a:t>NORWAY</a:t>
              </a:r>
              <a:r>
                <a:rPr lang="es-ES" sz="550" b="1" dirty="0">
                  <a:latin typeface="+mj-lt"/>
                  <a:cs typeface="Arial" panose="020B0604020202020204" pitchFamily="34" charset="0"/>
                </a:rPr>
                <a:t/>
              </a:r>
              <a:br>
                <a:rPr lang="es-ES" sz="550" b="1" dirty="0">
                  <a:latin typeface="+mj-lt"/>
                  <a:cs typeface="Arial" panose="020B0604020202020204" pitchFamily="34" charset="0"/>
                </a:rPr>
              </a:br>
              <a:r>
                <a:rPr lang="es-ES" sz="550" dirty="0">
                  <a:latin typeface="+mj-lt"/>
                  <a:cs typeface="Arial" panose="020B0604020202020204" pitchFamily="34" charset="0"/>
                </a:rPr>
                <a:t>Oslo universitetssykehus HF, Ullevål</a:t>
              </a:r>
            </a:p>
            <a:p>
              <a:pPr marL="0" indent="0" defTabSz="685800" fontAlgn="t">
                <a:spcBef>
                  <a:spcPts val="0"/>
                </a:spcBef>
                <a:buNone/>
                <a:defRPr/>
              </a:pPr>
              <a:r>
                <a:rPr lang="es-ES" sz="550" b="1" dirty="0" smtClean="0">
                  <a:solidFill>
                    <a:srgbClr val="1F1D21"/>
                  </a:solidFill>
                  <a:latin typeface="+mj-lt"/>
                  <a:cs typeface="Arial" panose="020B0604020202020204" pitchFamily="34" charset="0"/>
                </a:rPr>
                <a:t>PERU</a:t>
              </a:r>
              <a:r>
                <a:rPr lang="es-ES" sz="550" dirty="0">
                  <a:solidFill>
                    <a:srgbClr val="1F1D21"/>
                  </a:solidFill>
                  <a:latin typeface="+mj-lt"/>
                  <a:cs typeface="Arial" panose="020B0604020202020204" pitchFamily="34" charset="0"/>
                </a:rPr>
                <a:t/>
              </a:r>
              <a:br>
                <a:rPr lang="es-ES" sz="550" dirty="0">
                  <a:solidFill>
                    <a:srgbClr val="1F1D21"/>
                  </a:solidFill>
                  <a:latin typeface="+mj-lt"/>
                  <a:cs typeface="Arial" panose="020B0604020202020204" pitchFamily="34" charset="0"/>
                </a:rPr>
              </a:br>
              <a:r>
                <a:rPr lang="es-ES" sz="550" dirty="0" err="1">
                  <a:solidFill>
                    <a:srgbClr val="1F1D21"/>
                  </a:solidFill>
                  <a:latin typeface="+mj-lt"/>
                  <a:cs typeface="Arial" panose="020B0604020202020204" pitchFamily="34" charset="0"/>
                </a:rPr>
                <a:t>Clinica</a:t>
              </a:r>
              <a:r>
                <a:rPr lang="es-ES" sz="550" dirty="0">
                  <a:solidFill>
                    <a:srgbClr val="1F1D21"/>
                  </a:solidFill>
                  <a:latin typeface="+mj-lt"/>
                  <a:cs typeface="Arial" panose="020B0604020202020204" pitchFamily="34" charset="0"/>
                </a:rPr>
                <a:t> Anglo Americana</a:t>
              </a:r>
              <a:br>
                <a:rPr lang="es-ES" sz="550" dirty="0">
                  <a:solidFill>
                    <a:srgbClr val="1F1D21"/>
                  </a:solidFill>
                  <a:latin typeface="+mj-lt"/>
                  <a:cs typeface="Arial" panose="020B0604020202020204" pitchFamily="34" charset="0"/>
                </a:rPr>
              </a:br>
              <a:r>
                <a:rPr lang="es-ES" sz="550" dirty="0">
                  <a:solidFill>
                    <a:srgbClr val="1F1D21"/>
                  </a:solidFill>
                  <a:latin typeface="+mj-lt"/>
                  <a:cs typeface="Arial" panose="020B0604020202020204" pitchFamily="34" charset="0"/>
                </a:rPr>
                <a:t>Hospital Dos de Mayo</a:t>
              </a:r>
              <a:br>
                <a:rPr lang="es-ES" sz="550" dirty="0">
                  <a:solidFill>
                    <a:srgbClr val="1F1D21"/>
                  </a:solidFill>
                  <a:latin typeface="+mj-lt"/>
                  <a:cs typeface="Arial" panose="020B0604020202020204" pitchFamily="34" charset="0"/>
                </a:rPr>
              </a:br>
              <a:r>
                <a:rPr lang="es-ES" sz="550" dirty="0">
                  <a:solidFill>
                    <a:srgbClr val="1F1D21"/>
                  </a:solidFill>
                  <a:latin typeface="+mj-lt"/>
                  <a:cs typeface="Arial" panose="020B0604020202020204" pitchFamily="34" charset="0"/>
                </a:rPr>
                <a:t>Hospital IV Alberto Sabogal </a:t>
              </a:r>
              <a:r>
                <a:rPr lang="es-ES" sz="550" dirty="0" err="1">
                  <a:solidFill>
                    <a:srgbClr val="1F1D21"/>
                  </a:solidFill>
                  <a:latin typeface="+mj-lt"/>
                  <a:cs typeface="Arial" panose="020B0604020202020204" pitchFamily="34" charset="0"/>
                </a:rPr>
                <a:t>Sologuren</a:t>
              </a:r>
              <a:endParaRPr lang="es-ES" sz="550" dirty="0">
                <a:solidFill>
                  <a:srgbClr val="1F1D21"/>
                </a:solidFill>
                <a:latin typeface="+mj-lt"/>
                <a:cs typeface="Arial" panose="020B0604020202020204" pitchFamily="34" charset="0"/>
              </a:endParaRPr>
            </a:p>
            <a:p>
              <a:pPr marL="0" indent="0" defTabSz="685800" fontAlgn="t">
                <a:spcBef>
                  <a:spcPts val="0"/>
                </a:spcBef>
                <a:buNone/>
                <a:defRPr/>
              </a:pPr>
              <a:r>
                <a:rPr lang="en-GB" sz="500" b="1" dirty="0">
                  <a:solidFill>
                    <a:srgbClr val="1F1D21"/>
                  </a:solidFill>
                  <a:latin typeface="+mj-lt"/>
                  <a:cs typeface="Arial" panose="020B0604020202020204" pitchFamily="34" charset="0"/>
                </a:rPr>
                <a:t/>
              </a:r>
              <a:br>
                <a:rPr lang="en-GB" sz="500" b="1" dirty="0">
                  <a:solidFill>
                    <a:srgbClr val="1F1D21"/>
                  </a:solidFill>
                  <a:latin typeface="+mj-lt"/>
                  <a:cs typeface="Arial" panose="020B0604020202020204" pitchFamily="34" charset="0"/>
                </a:rPr>
              </a:br>
              <a:endParaRPr lang="en-GB" sz="500" b="1" dirty="0">
                <a:solidFill>
                  <a:srgbClr val="1F1D21"/>
                </a:solidFill>
                <a:latin typeface="+mj-lt"/>
                <a:cs typeface="Arial" panose="020B0604020202020204" pitchFamily="34" charset="0"/>
              </a:endParaRPr>
            </a:p>
            <a:p>
              <a:pPr marL="0" indent="0" defTabSz="685800" fontAlgn="t">
                <a:spcBef>
                  <a:spcPts val="0"/>
                </a:spcBef>
                <a:buNone/>
                <a:defRPr/>
              </a:pPr>
              <a:r>
                <a:rPr lang="fr-FR" sz="500" b="1" dirty="0">
                  <a:solidFill>
                    <a:srgbClr val="1F1D21"/>
                  </a:solidFill>
                  <a:latin typeface="+mj-lt"/>
                  <a:cs typeface="Arial" panose="020B0604020202020204" pitchFamily="34" charset="0"/>
                </a:rPr>
                <a:t/>
              </a:r>
              <a:br>
                <a:rPr lang="fr-FR" sz="500" b="1" dirty="0">
                  <a:solidFill>
                    <a:srgbClr val="1F1D21"/>
                  </a:solidFill>
                  <a:latin typeface="+mj-lt"/>
                  <a:cs typeface="Arial" panose="020B0604020202020204" pitchFamily="34" charset="0"/>
                </a:rPr>
              </a:br>
              <a:endParaRPr lang="en-GB" sz="500" b="1" dirty="0">
                <a:solidFill>
                  <a:srgbClr val="1F1D21"/>
                </a:solidFill>
                <a:latin typeface="+mj-lt"/>
                <a:cs typeface="Arial" panose="020B0604020202020204" pitchFamily="34" charset="0"/>
              </a:endParaRPr>
            </a:p>
            <a:p>
              <a:pPr marL="0" indent="0" defTabSz="685800">
                <a:spcBef>
                  <a:spcPts val="900"/>
                </a:spcBef>
                <a:buNone/>
                <a:defRPr/>
              </a:pPr>
              <a:r>
                <a:rPr lang="en-GB" sz="500" b="1" dirty="0">
                  <a:solidFill>
                    <a:srgbClr val="1F1D21"/>
                  </a:solidFill>
                  <a:latin typeface="+mj-lt"/>
                  <a:cs typeface="Arial" panose="020B0604020202020204" pitchFamily="34" charset="0"/>
                </a:rPr>
                <a:t/>
              </a:r>
              <a:br>
                <a:rPr lang="en-GB" sz="500" b="1" dirty="0">
                  <a:solidFill>
                    <a:srgbClr val="1F1D21"/>
                  </a:solidFill>
                  <a:latin typeface="+mj-lt"/>
                  <a:cs typeface="Arial" panose="020B0604020202020204" pitchFamily="34" charset="0"/>
                </a:rPr>
              </a:br>
              <a:endParaRPr lang="en-GB" sz="500" dirty="0">
                <a:solidFill>
                  <a:srgbClr val="1F1D21"/>
                </a:solidFill>
                <a:latin typeface="+mj-lt"/>
                <a:cs typeface="Arial" panose="020B0604020202020204" pitchFamily="34" charset="0"/>
              </a:endParaRPr>
            </a:p>
          </p:txBody>
        </p:sp>
        <p:sp>
          <p:nvSpPr>
            <p:cNvPr id="5" name="Content Placeholder 2"/>
            <p:cNvSpPr txBox="1">
              <a:spLocks/>
            </p:cNvSpPr>
            <p:nvPr/>
          </p:nvSpPr>
          <p:spPr>
            <a:xfrm>
              <a:off x="6129296" y="962722"/>
              <a:ext cx="2376308" cy="5812938"/>
            </a:xfrm>
            <a:prstGeom prst="rect">
              <a:avLst/>
            </a:prstGeom>
          </p:spPr>
          <p:txBody>
            <a:bodyPr vert="horz" lIns="68580" tIns="34290" rIns="68580" bIns="34290" rtlCol="0">
              <a:noAutofit/>
            </a:bodyPr>
            <a:lstStyle>
              <a:lvl1pPr marL="169863" indent="-169863" algn="l" defTabSz="914400" rtl="0" eaLnBrk="1" latinLnBrk="0" hangingPunct="1">
                <a:lnSpc>
                  <a:spcPct val="95000"/>
                </a:lnSpc>
                <a:spcBef>
                  <a:spcPts val="1200"/>
                </a:spcBef>
                <a:buSzPct val="110000"/>
                <a:buFont typeface="Arial" pitchFamily="34" charset="0"/>
                <a:buChar char="•"/>
                <a:defRPr sz="2000" kern="1200">
                  <a:solidFill>
                    <a:schemeClr val="tx1"/>
                  </a:solidFill>
                  <a:latin typeface="Century Gothic" panose="020B0502020202020204" pitchFamily="34" charset="0"/>
                  <a:ea typeface="+mn-ea"/>
                  <a:cs typeface="+mn-cs"/>
                </a:defRPr>
              </a:lvl1pPr>
              <a:lvl2pPr marL="576263" indent="-228600" algn="l" defTabSz="914400" rtl="0" eaLnBrk="1" latinLnBrk="0" hangingPunct="1">
                <a:lnSpc>
                  <a:spcPct val="95000"/>
                </a:lnSpc>
                <a:spcBef>
                  <a:spcPts val="400"/>
                </a:spcBef>
                <a:buFont typeface="Arial" pitchFamily="34" charset="0"/>
                <a:buChar char="–"/>
                <a:defRPr sz="1800" kern="1200">
                  <a:solidFill>
                    <a:schemeClr val="tx1"/>
                  </a:solidFill>
                  <a:latin typeface="Century Gothic" panose="020B0502020202020204" pitchFamily="34" charset="0"/>
                  <a:ea typeface="+mn-ea"/>
                  <a:cs typeface="+mn-cs"/>
                </a:defRPr>
              </a:lvl2pPr>
              <a:lvl3pPr marL="804863" indent="-117475" algn="l" defTabSz="914400" rtl="0" eaLnBrk="1" latinLnBrk="0" hangingPunct="1">
                <a:lnSpc>
                  <a:spcPct val="95000"/>
                </a:lnSpc>
                <a:spcBef>
                  <a:spcPts val="300"/>
                </a:spcBef>
                <a:buFont typeface="Arial" pitchFamily="34" charset="0"/>
                <a:buChar char="•"/>
                <a:defRPr sz="1600" kern="1200">
                  <a:solidFill>
                    <a:schemeClr val="tx1"/>
                  </a:solidFill>
                  <a:latin typeface="Century Gothic" panose="020B0502020202020204" pitchFamily="34" charset="0"/>
                  <a:ea typeface="+mn-ea"/>
                  <a:cs typeface="+mn-cs"/>
                </a:defRPr>
              </a:lvl3pPr>
              <a:lvl4pPr marL="1084263" indent="-169863" algn="l" defTabSz="914400" rtl="0" eaLnBrk="1" latinLnBrk="0" hangingPunct="1">
                <a:lnSpc>
                  <a:spcPct val="95000"/>
                </a:lnSpc>
                <a:spcBef>
                  <a:spcPts val="200"/>
                </a:spcBef>
                <a:buFont typeface="Arial" pitchFamily="34" charset="0"/>
                <a:buChar char="–"/>
                <a:defRPr sz="1400" kern="1200">
                  <a:solidFill>
                    <a:schemeClr val="tx1"/>
                  </a:solidFill>
                  <a:latin typeface="Century Gothic" panose="020B0502020202020204" pitchFamily="34" charset="0"/>
                  <a:ea typeface="+mn-ea"/>
                  <a:cs typeface="+mn-cs"/>
                </a:defRPr>
              </a:lvl4pPr>
              <a:lvl5pPr marL="1371600" indent="-169863" algn="l" defTabSz="914400" rtl="0" eaLnBrk="1" latinLnBrk="0" hangingPunct="1">
                <a:lnSpc>
                  <a:spcPct val="95000"/>
                </a:lnSpc>
                <a:spcBef>
                  <a:spcPts val="200"/>
                </a:spcBef>
                <a:buFont typeface="Arial"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685800" fontAlgn="t">
                <a:spcBef>
                  <a:spcPts val="0"/>
                </a:spcBef>
                <a:buNone/>
                <a:defRPr/>
              </a:pPr>
              <a:r>
                <a:rPr lang="es-ES" sz="550" b="1" dirty="0" smtClean="0">
                  <a:solidFill>
                    <a:srgbClr val="1F1D21"/>
                  </a:solidFill>
                </a:rPr>
                <a:t>POLAND</a:t>
              </a:r>
              <a:r>
                <a:rPr lang="es-ES" sz="550" b="1" dirty="0">
                  <a:solidFill>
                    <a:srgbClr val="1F1D21"/>
                  </a:solidFill>
                </a:rPr>
                <a:t/>
              </a:r>
              <a:br>
                <a:rPr lang="es-ES" sz="550" b="1" dirty="0">
                  <a:solidFill>
                    <a:srgbClr val="1F1D21"/>
                  </a:solidFill>
                </a:rPr>
              </a:br>
              <a:r>
                <a:rPr lang="en-GB" sz="550" dirty="0">
                  <a:solidFill>
                    <a:srgbClr val="1F1D21"/>
                  </a:solidFill>
                </a:rPr>
                <a:t>Akson Clinical Research Maciejowski-Bielecki Sp. j.</a:t>
              </a:r>
              <a:br>
                <a:rPr lang="en-GB" sz="550" dirty="0">
                  <a:solidFill>
                    <a:srgbClr val="1F1D21"/>
                  </a:solidFill>
                </a:rPr>
              </a:br>
              <a:r>
                <a:rPr lang="pl-PL" sz="550" dirty="0">
                  <a:solidFill>
                    <a:srgbClr val="1F1D21"/>
                  </a:solidFill>
                </a:rPr>
                <a:t>Zespol Opieki Zdrowotnej w Konskich</a:t>
              </a:r>
              <a:r>
                <a:rPr lang="en-GB" sz="550" dirty="0">
                  <a:solidFill>
                    <a:srgbClr val="1F1D21"/>
                  </a:solidFill>
                </a:rPr>
                <a:t/>
              </a:r>
              <a:br>
                <a:rPr lang="en-GB" sz="550" dirty="0">
                  <a:solidFill>
                    <a:srgbClr val="1F1D21"/>
                  </a:solidFill>
                </a:rPr>
              </a:br>
              <a:r>
                <a:rPr lang="pl-PL" sz="550" dirty="0"/>
                <a:t>Niepubliczny Zaklad Opieki Zdrowotnej KENDRON</a:t>
              </a:r>
              <a:r>
                <a:rPr lang="en-GB" sz="550" dirty="0">
                  <a:solidFill>
                    <a:srgbClr val="1F1D21"/>
                  </a:solidFill>
                </a:rPr>
                <a:t/>
              </a:r>
              <a:br>
                <a:rPr lang="en-GB" sz="550" dirty="0">
                  <a:solidFill>
                    <a:srgbClr val="1F1D21"/>
                  </a:solidFill>
                </a:rPr>
              </a:br>
              <a:r>
                <a:rPr lang="pl-PL" sz="550" dirty="0">
                  <a:solidFill>
                    <a:srgbClr val="1F1D21"/>
                  </a:solidFill>
                </a:rPr>
                <a:t>M.A. - LEK A.M. Maciejowscy SC. Centrum Terapii SM</a:t>
              </a:r>
              <a:r>
                <a:rPr lang="en-GB" sz="550" dirty="0">
                  <a:solidFill>
                    <a:srgbClr val="1F1D21"/>
                  </a:solidFill>
                </a:rPr>
                <a:t/>
              </a:r>
              <a:br>
                <a:rPr lang="en-GB" sz="550" dirty="0">
                  <a:solidFill>
                    <a:srgbClr val="1F1D21"/>
                  </a:solidFill>
                </a:rPr>
              </a:br>
              <a:r>
                <a:rPr lang="pl-PL" sz="550" dirty="0">
                  <a:solidFill>
                    <a:srgbClr val="1F1D21"/>
                  </a:solidFill>
                </a:rPr>
                <a:t>SPZOZ Uniwersytecki Szpital Kliniczny nr 1 im. Norberta Barlickiego</a:t>
              </a:r>
              <a:r>
                <a:rPr lang="en-GB" sz="550" dirty="0">
                  <a:solidFill>
                    <a:srgbClr val="1F1D21"/>
                  </a:solidFill>
                </a:rPr>
                <a:t/>
              </a:r>
              <a:br>
                <a:rPr lang="en-GB" sz="550" dirty="0">
                  <a:solidFill>
                    <a:srgbClr val="1F1D21"/>
                  </a:solidFill>
                </a:rPr>
              </a:br>
              <a:r>
                <a:rPr lang="en-GB" sz="550" dirty="0">
                  <a:solidFill>
                    <a:srgbClr val="1F1D21"/>
                  </a:solidFill>
                </a:rPr>
                <a:t>  </a:t>
              </a:r>
              <a:r>
                <a:rPr lang="pl-PL" sz="550" dirty="0">
                  <a:solidFill>
                    <a:srgbClr val="1F1D21"/>
                  </a:solidFill>
                </a:rPr>
                <a:t> Uniwersytetu Medycznego w Lodzi</a:t>
              </a:r>
              <a:endParaRPr lang="en-GB" sz="550" dirty="0">
                <a:solidFill>
                  <a:srgbClr val="1F1D21"/>
                </a:solidFill>
              </a:endParaRPr>
            </a:p>
            <a:p>
              <a:pPr marL="0" indent="0" defTabSz="685800" fontAlgn="t">
                <a:spcBef>
                  <a:spcPts val="0"/>
                </a:spcBef>
                <a:buNone/>
                <a:defRPr/>
              </a:pPr>
              <a:r>
                <a:rPr lang="en-GB" sz="550" dirty="0"/>
                <a:t>Centrum Neurologii Krzysztof Selmaj</a:t>
              </a:r>
              <a:r>
                <a:rPr lang="en-GB" sz="550" dirty="0">
                  <a:solidFill>
                    <a:srgbClr val="1F1D21"/>
                  </a:solidFill>
                </a:rPr>
                <a:t/>
              </a:r>
              <a:br>
                <a:rPr lang="en-GB" sz="550" dirty="0">
                  <a:solidFill>
                    <a:srgbClr val="1F1D21"/>
                  </a:solidFill>
                </a:rPr>
              </a:br>
              <a:r>
                <a:rPr lang="pl-PL" sz="550" dirty="0">
                  <a:solidFill>
                    <a:srgbClr val="1F1D21"/>
                  </a:solidFill>
                </a:rPr>
                <a:t>Samodzielny Publiczny Szpital Kliniczny nr 4</a:t>
              </a:r>
              <a:r>
                <a:rPr lang="en-GB" sz="550" dirty="0">
                  <a:solidFill>
                    <a:srgbClr val="1F1D21"/>
                  </a:solidFill>
                </a:rPr>
                <a:t/>
              </a:r>
              <a:br>
                <a:rPr lang="en-GB" sz="550" dirty="0">
                  <a:solidFill>
                    <a:srgbClr val="1F1D21"/>
                  </a:solidFill>
                </a:rPr>
              </a:br>
              <a:r>
                <a:rPr lang="pl-PL" sz="550" dirty="0">
                  <a:solidFill>
                    <a:srgbClr val="1F1D21"/>
                  </a:solidFill>
                </a:rPr>
                <a:t>Niepubliczny Zaklad Opieki Zdrowotnej NEURO-MEDIC</a:t>
              </a:r>
              <a:endParaRPr lang="en-GB" sz="550" dirty="0">
                <a:solidFill>
                  <a:srgbClr val="1F1D21"/>
                </a:solidFill>
              </a:endParaRPr>
            </a:p>
            <a:p>
              <a:pPr marL="0" indent="0" defTabSz="685800" fontAlgn="t">
                <a:spcBef>
                  <a:spcPts val="0"/>
                </a:spcBef>
                <a:buNone/>
                <a:defRPr/>
              </a:pPr>
              <a:r>
                <a:rPr lang="en-GB" sz="550" b="1" dirty="0" smtClean="0">
                  <a:solidFill>
                    <a:srgbClr val="1F1D21"/>
                  </a:solidFill>
                </a:rPr>
                <a:t>PORTUGAL</a:t>
              </a:r>
              <a:r>
                <a:rPr lang="en-GB" sz="550" b="1" dirty="0">
                  <a:solidFill>
                    <a:srgbClr val="1F1D21"/>
                  </a:solidFill>
                </a:rPr>
                <a:t/>
              </a:r>
              <a:br>
                <a:rPr lang="en-GB" sz="550" b="1" dirty="0">
                  <a:solidFill>
                    <a:srgbClr val="1F1D21"/>
                  </a:solidFill>
                </a:rPr>
              </a:br>
              <a:r>
                <a:rPr lang="pt-BR" sz="550" dirty="0">
                  <a:solidFill>
                    <a:srgbClr val="1F1D21"/>
                  </a:solidFill>
                  <a:latin typeface="Century Gothic"/>
                </a:rPr>
                <a:t>Centro Hospitalar e Universitário de Coimbra, EPE</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Hospital Garcia de Orta</a:t>
              </a:r>
              <a:endParaRPr lang="en-GB" sz="550" dirty="0">
                <a:solidFill>
                  <a:srgbClr val="1F1D21"/>
                </a:solidFill>
                <a:latin typeface="Arial"/>
              </a:endParaRPr>
            </a:p>
            <a:p>
              <a:pPr marL="0" indent="0" defTabSz="685800" fontAlgn="t">
                <a:spcBef>
                  <a:spcPts val="0"/>
                </a:spcBef>
                <a:buNone/>
                <a:defRPr/>
              </a:pPr>
              <a:r>
                <a:rPr lang="pt-BR" sz="550" dirty="0">
                  <a:solidFill>
                    <a:srgbClr val="1F1D21"/>
                  </a:solidFill>
                  <a:latin typeface="Century Gothic"/>
                </a:rPr>
                <a:t>Centro Hospitalar Lisboa Norte, E.P.E.</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Hospital Fernando Fonseca</a:t>
              </a:r>
              <a:endParaRPr lang="en-GB" sz="550" dirty="0">
                <a:solidFill>
                  <a:srgbClr val="1F1D21"/>
                </a:solidFill>
                <a:latin typeface="Arial"/>
              </a:endParaRPr>
            </a:p>
            <a:p>
              <a:pPr marL="0" indent="0" defTabSz="685800" fontAlgn="t">
                <a:spcBef>
                  <a:spcPts val="0"/>
                </a:spcBef>
                <a:buNone/>
                <a:defRPr/>
              </a:pPr>
              <a:r>
                <a:rPr lang="pt-BR" sz="550" dirty="0">
                  <a:solidFill>
                    <a:srgbClr val="1F1D21"/>
                  </a:solidFill>
                  <a:latin typeface="Century Gothic"/>
                </a:rPr>
                <a:t>Centro Hospitalar do Porto – Hospital de Santo António</a:t>
              </a:r>
            </a:p>
            <a:p>
              <a:pPr marL="0" indent="0" defTabSz="685800" fontAlgn="t">
                <a:spcBef>
                  <a:spcPts val="0"/>
                </a:spcBef>
                <a:buNone/>
                <a:defRPr/>
              </a:pPr>
              <a:r>
                <a:rPr lang="en-GB" sz="550" b="1" dirty="0" smtClean="0">
                  <a:solidFill>
                    <a:srgbClr val="1F1D21"/>
                  </a:solidFill>
                </a:rPr>
                <a:t>ROMANIA</a:t>
              </a:r>
              <a:r>
                <a:rPr lang="en-GB" sz="550" b="1" dirty="0">
                  <a:solidFill>
                    <a:srgbClr val="1F1D21"/>
                  </a:solidFill>
                </a:rPr>
                <a:t/>
              </a:r>
              <a:br>
                <a:rPr lang="en-GB" sz="550" b="1" dirty="0">
                  <a:solidFill>
                    <a:srgbClr val="1F1D21"/>
                  </a:solidFill>
                </a:rPr>
              </a:br>
              <a:r>
                <a:rPr lang="en-US" sz="550" dirty="0">
                  <a:solidFill>
                    <a:srgbClr val="1F1D21"/>
                  </a:solidFill>
                  <a:latin typeface="Century Gothic"/>
                </a:rPr>
                <a:t>Targu Mures Emergency County Clinical Hospital</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SC Clubul Sanatatii SRL</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"Elias" Emergency University Hospital</a:t>
              </a:r>
              <a:endParaRPr lang="en-GB" sz="550" dirty="0">
                <a:solidFill>
                  <a:srgbClr val="1F1D21"/>
                </a:solidFill>
                <a:latin typeface="Arial"/>
              </a:endParaRPr>
            </a:p>
            <a:p>
              <a:pPr marL="0" indent="0" defTabSz="685800" fontAlgn="t">
                <a:spcBef>
                  <a:spcPts val="0"/>
                </a:spcBef>
                <a:buNone/>
                <a:defRPr/>
              </a:pPr>
              <a:r>
                <a:rPr lang="en-US" sz="550" dirty="0">
                  <a:latin typeface="Century Gothic"/>
                </a:rPr>
                <a:t>Timisoara Emergency County Clinical Hospital</a:t>
              </a:r>
            </a:p>
            <a:p>
              <a:pPr marL="0" indent="0" defTabSz="685800">
                <a:spcBef>
                  <a:spcPts val="0"/>
                </a:spcBef>
                <a:buNone/>
                <a:defRPr/>
              </a:pPr>
              <a:r>
                <a:rPr lang="en-US" sz="550" b="1" dirty="0" smtClean="0">
                  <a:solidFill>
                    <a:srgbClr val="1F1D21"/>
                  </a:solidFill>
                </a:rPr>
                <a:t>RUSSIA</a:t>
              </a:r>
              <a:r>
                <a:rPr lang="en-US" sz="550" b="1" dirty="0">
                  <a:solidFill>
                    <a:srgbClr val="1F1D21"/>
                  </a:solidFill>
                </a:rPr>
                <a:t/>
              </a:r>
              <a:br>
                <a:rPr lang="en-US" sz="550" b="1" dirty="0">
                  <a:solidFill>
                    <a:srgbClr val="1F1D21"/>
                  </a:solidFill>
                </a:rPr>
              </a:br>
              <a:r>
                <a:rPr lang="en-US" sz="550" dirty="0">
                  <a:solidFill>
                    <a:srgbClr val="1F1D21"/>
                  </a:solidFill>
                </a:rPr>
                <a:t>Research Medical Complex "Vashe Zdorovie“</a:t>
              </a:r>
            </a:p>
            <a:p>
              <a:pPr marL="0" indent="0" defTabSz="685800" fontAlgn="t">
                <a:spcBef>
                  <a:spcPts val="0"/>
                </a:spcBef>
                <a:buNone/>
                <a:defRPr/>
              </a:pPr>
              <a:r>
                <a:rPr lang="en-US" sz="550" b="1" dirty="0" smtClean="0">
                  <a:solidFill>
                    <a:srgbClr val="1F1D21"/>
                  </a:solidFill>
                </a:rPr>
                <a:t>SPAIN</a:t>
              </a:r>
              <a:r>
                <a:rPr lang="en-US" sz="550" b="1" dirty="0">
                  <a:solidFill>
                    <a:srgbClr val="1F1D21"/>
                  </a:solidFill>
                </a:rPr>
                <a:t/>
              </a:r>
              <a:br>
                <a:rPr lang="en-US" sz="550" b="1" dirty="0">
                  <a:solidFill>
                    <a:srgbClr val="1F1D21"/>
                  </a:solidFill>
                </a:rPr>
              </a:br>
              <a:r>
                <a:rPr lang="es-ES" sz="550" dirty="0">
                  <a:solidFill>
                    <a:srgbClr val="1F1D21"/>
                  </a:solidFill>
                  <a:latin typeface="Century Gothic"/>
                </a:rPr>
                <a:t>Hospital Universitario Ramón y Cajal</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Hospital Clinico San Carlos</a:t>
              </a:r>
              <a:endParaRPr lang="en-GB" sz="550" dirty="0">
                <a:solidFill>
                  <a:srgbClr val="1F1D21"/>
                </a:solidFill>
                <a:latin typeface="Arial"/>
              </a:endParaRPr>
            </a:p>
            <a:p>
              <a:pPr marL="0" indent="0" defTabSz="685800" fontAlgn="t">
                <a:spcBef>
                  <a:spcPts val="0"/>
                </a:spcBef>
                <a:buNone/>
                <a:defRPr/>
              </a:pPr>
              <a:r>
                <a:rPr lang="fr-FR" sz="550" dirty="0">
                  <a:solidFill>
                    <a:srgbClr val="1F1D21"/>
                  </a:solidFill>
                  <a:latin typeface="Century Gothic"/>
                </a:rPr>
                <a:t>Hospital de la Santa Creu i Sant Pau</a:t>
              </a:r>
              <a:endParaRPr lang="en-GB" sz="550" dirty="0">
                <a:solidFill>
                  <a:srgbClr val="1F1D21"/>
                </a:solidFill>
                <a:latin typeface="Arial"/>
              </a:endParaRPr>
            </a:p>
            <a:p>
              <a:pPr marL="0" indent="0" defTabSz="685800" fontAlgn="t">
                <a:spcBef>
                  <a:spcPts val="0"/>
                </a:spcBef>
                <a:buNone/>
                <a:defRPr/>
              </a:pPr>
              <a:r>
                <a:rPr lang="en-GB" sz="550" dirty="0">
                  <a:latin typeface="+mn-lt"/>
                </a:rPr>
                <a:t>Hospital Regional Universitario de Malaga – Hospital General</a:t>
              </a:r>
            </a:p>
            <a:p>
              <a:pPr marL="0" indent="0" defTabSz="685800" fontAlgn="t">
                <a:spcBef>
                  <a:spcPts val="0"/>
                </a:spcBef>
                <a:buNone/>
                <a:defRPr/>
              </a:pPr>
              <a:r>
                <a:rPr lang="en-GB" sz="550" dirty="0">
                  <a:solidFill>
                    <a:srgbClr val="1F1D21"/>
                  </a:solidFill>
                  <a:latin typeface="Century Gothic"/>
                </a:rPr>
                <a:t>Hospital Universitario Vírgen Macarena</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Hospital del Mar</a:t>
              </a:r>
              <a:endParaRPr lang="en-GB" sz="550" dirty="0">
                <a:solidFill>
                  <a:srgbClr val="1F1D21"/>
                </a:solidFill>
                <a:latin typeface="Arial"/>
              </a:endParaRPr>
            </a:p>
            <a:p>
              <a:pPr marL="0" indent="0" defTabSz="685800" fontAlgn="t">
                <a:spcBef>
                  <a:spcPts val="0"/>
                </a:spcBef>
                <a:buNone/>
                <a:defRPr/>
              </a:pPr>
              <a:r>
                <a:rPr lang="es-ES" sz="550" dirty="0">
                  <a:solidFill>
                    <a:srgbClr val="1F1D21"/>
                  </a:solidFill>
                  <a:latin typeface="Century Gothic"/>
                </a:rPr>
                <a:t>Hospital Universitario de La Princesa</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Hospital Universitario Vall d'Hebron</a:t>
              </a:r>
              <a:endParaRPr lang="en-GB" sz="550" dirty="0">
                <a:solidFill>
                  <a:srgbClr val="1F1D21"/>
                </a:solidFill>
                <a:latin typeface="Arial"/>
              </a:endParaRPr>
            </a:p>
            <a:p>
              <a:pPr marL="0" indent="0" defTabSz="685800" fontAlgn="t">
                <a:spcBef>
                  <a:spcPts val="0"/>
                </a:spcBef>
                <a:buNone/>
                <a:defRPr/>
              </a:pPr>
              <a:r>
                <a:rPr lang="en-GB" sz="550" dirty="0">
                  <a:latin typeface="+mn-lt"/>
                </a:rPr>
                <a:t>Hospital Universitario de Donostia</a:t>
              </a:r>
            </a:p>
            <a:p>
              <a:pPr marL="0" indent="0" defTabSz="685800" fontAlgn="t">
                <a:spcBef>
                  <a:spcPts val="0"/>
                </a:spcBef>
                <a:buNone/>
                <a:defRPr/>
              </a:pPr>
              <a:r>
                <a:rPr lang="en-GB" sz="550" dirty="0">
                  <a:solidFill>
                    <a:srgbClr val="1F1D21"/>
                  </a:solidFill>
                  <a:latin typeface="Century Gothic"/>
                </a:rPr>
                <a:t>Hospital General Universitario de Alicante</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Hospital Clinico Universitario de Santiago</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Hospital Universitari de Girona Dr Josep Trueta</a:t>
              </a:r>
              <a:endParaRPr lang="en-GB" sz="550" dirty="0">
                <a:solidFill>
                  <a:srgbClr val="1F1D21"/>
                </a:solidFill>
                <a:latin typeface="Arial"/>
              </a:endParaRPr>
            </a:p>
            <a:p>
              <a:pPr marL="0" indent="0" defTabSz="685800" fontAlgn="t">
                <a:spcBef>
                  <a:spcPts val="0"/>
                </a:spcBef>
                <a:buNone/>
                <a:defRPr/>
              </a:pPr>
              <a:r>
                <a:rPr lang="es-ES" sz="550" dirty="0">
                  <a:solidFill>
                    <a:srgbClr val="1F1D21"/>
                  </a:solidFill>
                  <a:latin typeface="Century Gothic"/>
                </a:rPr>
                <a:t>Organización Sanitaria Integrada Bilbao Basurto</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Hospital Clinic de Barcelona</a:t>
              </a:r>
            </a:p>
            <a:p>
              <a:pPr marL="0" indent="0" defTabSz="685800" fontAlgn="t">
                <a:spcBef>
                  <a:spcPts val="0"/>
                </a:spcBef>
                <a:buNone/>
                <a:defRPr/>
              </a:pPr>
              <a:r>
                <a:rPr lang="en-GB" sz="550" b="1" dirty="0" smtClean="0">
                  <a:solidFill>
                    <a:srgbClr val="1F1D21"/>
                  </a:solidFill>
                  <a:latin typeface="Century Gothic"/>
                </a:rPr>
                <a:t>SWITZERLAND</a:t>
              </a:r>
              <a:r>
                <a:rPr lang="en-GB" sz="550" b="1" dirty="0">
                  <a:solidFill>
                    <a:srgbClr val="1F1D21"/>
                  </a:solidFill>
                  <a:latin typeface="Century Gothic"/>
                </a:rPr>
                <a:t/>
              </a:r>
              <a:br>
                <a:rPr lang="en-GB" sz="550" b="1" dirty="0">
                  <a:solidFill>
                    <a:srgbClr val="1F1D21"/>
                  </a:solidFill>
                  <a:latin typeface="Century Gothic"/>
                </a:rPr>
              </a:br>
              <a:r>
                <a:rPr lang="en-GB" sz="550" dirty="0">
                  <a:latin typeface="Century Gothic"/>
                </a:rPr>
                <a:t>Ospedale Regionale Lugano Civico</a:t>
              </a:r>
              <a:r>
                <a:rPr lang="en-GB" sz="550" dirty="0">
                  <a:solidFill>
                    <a:srgbClr val="1F1D21"/>
                  </a:solidFill>
                  <a:latin typeface="Century Gothic"/>
                </a:rPr>
                <a:t/>
              </a:r>
              <a:br>
                <a:rPr lang="en-GB" sz="550" dirty="0">
                  <a:solidFill>
                    <a:srgbClr val="1F1D21"/>
                  </a:solidFill>
                  <a:latin typeface="Century Gothic"/>
                </a:rPr>
              </a:br>
              <a:r>
                <a:rPr lang="en-GB" sz="550" dirty="0">
                  <a:solidFill>
                    <a:srgbClr val="1F1D21"/>
                  </a:solidFill>
                  <a:latin typeface="Century Gothic"/>
                </a:rPr>
                <a:t>Universitätsspital Basel</a:t>
              </a:r>
            </a:p>
            <a:p>
              <a:pPr marL="0" indent="0" defTabSz="685800" fontAlgn="t">
                <a:spcBef>
                  <a:spcPts val="0"/>
                </a:spcBef>
                <a:buNone/>
                <a:defRPr/>
              </a:pPr>
              <a:r>
                <a:rPr lang="en-GB" sz="550" b="1" dirty="0" smtClean="0">
                  <a:solidFill>
                    <a:srgbClr val="1F1D21"/>
                  </a:solidFill>
                  <a:latin typeface="Century Gothic"/>
                </a:rPr>
                <a:t>UKRAINE</a:t>
              </a:r>
              <a:r>
                <a:rPr lang="en-GB" sz="550" b="1" dirty="0">
                  <a:solidFill>
                    <a:srgbClr val="1F1D21"/>
                  </a:solidFill>
                  <a:latin typeface="Century Gothic"/>
                </a:rPr>
                <a:t/>
              </a:r>
              <a:br>
                <a:rPr lang="en-GB" sz="550" b="1" dirty="0">
                  <a:solidFill>
                    <a:srgbClr val="1F1D21"/>
                  </a:solidFill>
                  <a:latin typeface="Century Gothic"/>
                </a:rPr>
              </a:br>
              <a:r>
                <a:rPr lang="en-GB" sz="550" dirty="0">
                  <a:solidFill>
                    <a:srgbClr val="1F1D21"/>
                  </a:solidFill>
                  <a:latin typeface="Century Gothic"/>
                </a:rPr>
                <a:t>Municipal Institution of Kyiv Regional Council "Kyiv Regional</a:t>
              </a:r>
              <a:br>
                <a:rPr lang="en-GB" sz="550" dirty="0">
                  <a:solidFill>
                    <a:srgbClr val="1F1D21"/>
                  </a:solidFill>
                  <a:latin typeface="Century Gothic"/>
                </a:rPr>
              </a:br>
              <a:r>
                <a:rPr lang="en-GB" sz="550" dirty="0">
                  <a:solidFill>
                    <a:srgbClr val="1F1D21"/>
                  </a:solidFill>
                  <a:latin typeface="Century Gothic"/>
                </a:rPr>
                <a:t>   Clinical Hospital"</a:t>
              </a:r>
              <a:endParaRPr lang="en-GB" sz="550" dirty="0">
                <a:solidFill>
                  <a:srgbClr val="1F1D21"/>
                </a:solidFill>
                <a:latin typeface="Arial"/>
              </a:endParaRPr>
            </a:p>
            <a:p>
              <a:pPr marL="0" indent="0" defTabSz="685800" fontAlgn="t">
                <a:spcBef>
                  <a:spcPts val="0"/>
                </a:spcBef>
                <a:buNone/>
                <a:defRPr/>
              </a:pPr>
              <a:r>
                <a:rPr lang="pt-BR" sz="550" dirty="0">
                  <a:solidFill>
                    <a:srgbClr val="1F1D21"/>
                  </a:solidFill>
                  <a:latin typeface="Century Gothic"/>
                </a:rPr>
                <a:t>Municipal Institution “Odesa Regional Clinical Hospital"</a:t>
              </a:r>
              <a:endParaRPr lang="en-GB" sz="550" dirty="0">
                <a:solidFill>
                  <a:srgbClr val="1F1D21"/>
                </a:solidFill>
                <a:latin typeface="Arial"/>
              </a:endParaRPr>
            </a:p>
            <a:p>
              <a:pPr marL="0" indent="0" defTabSz="685800" fontAlgn="t">
                <a:spcBef>
                  <a:spcPts val="0"/>
                </a:spcBef>
                <a:buNone/>
                <a:defRPr/>
              </a:pPr>
              <a:r>
                <a:rPr lang="en-US" sz="550" dirty="0">
                  <a:latin typeface="Century Gothic"/>
                </a:rPr>
                <a:t>State Treatment and Prevention Institution “Central Clinical</a:t>
              </a:r>
              <a:br>
                <a:rPr lang="en-US" sz="550" dirty="0">
                  <a:latin typeface="Century Gothic"/>
                </a:rPr>
              </a:br>
              <a:r>
                <a:rPr lang="en-US" sz="550" dirty="0">
                  <a:latin typeface="Century Gothic"/>
                </a:rPr>
                <a:t>   Hospital of Ukrzaliznytsya”</a:t>
              </a:r>
              <a:endParaRPr lang="en-GB" sz="550" dirty="0">
                <a:latin typeface="Arial"/>
              </a:endParaRPr>
            </a:p>
            <a:p>
              <a:pPr marL="0" indent="0" defTabSz="685800" fontAlgn="t">
                <a:spcBef>
                  <a:spcPts val="0"/>
                </a:spcBef>
                <a:buNone/>
                <a:defRPr/>
              </a:pPr>
              <a:r>
                <a:rPr lang="en-US" sz="550" dirty="0">
                  <a:solidFill>
                    <a:srgbClr val="1F1D21"/>
                  </a:solidFill>
                  <a:latin typeface="Century Gothic"/>
                </a:rPr>
                <a:t>SI "Ukrainian State Research Institute of Medical and Social</a:t>
              </a:r>
              <a:br>
                <a:rPr lang="en-US" sz="550" dirty="0">
                  <a:solidFill>
                    <a:srgbClr val="1F1D21"/>
                  </a:solidFill>
                  <a:latin typeface="Century Gothic"/>
                </a:rPr>
              </a:br>
              <a:r>
                <a:rPr lang="en-US" sz="550" dirty="0">
                  <a:solidFill>
                    <a:srgbClr val="1F1D21"/>
                  </a:solidFill>
                  <a:latin typeface="Century Gothic"/>
                </a:rPr>
                <a:t>   Problems of Disability" MOH of Ukraine</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Vinnytsya National Medical University n.a. M.I. Pyrohov</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Lviv Regional Clinical Hospital</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Bukovinian Medical State University</a:t>
              </a:r>
              <a:endParaRPr lang="en-GB" sz="550" dirty="0">
                <a:solidFill>
                  <a:srgbClr val="1F1D21"/>
                </a:solidFill>
                <a:latin typeface="Arial"/>
              </a:endParaRPr>
            </a:p>
            <a:p>
              <a:pPr marL="0" indent="0" defTabSz="685800" fontAlgn="t">
                <a:spcBef>
                  <a:spcPts val="0"/>
                </a:spcBef>
                <a:buNone/>
                <a:defRPr/>
              </a:pPr>
              <a:r>
                <a:rPr lang="en-GB" sz="550" dirty="0">
                  <a:solidFill>
                    <a:srgbClr val="1F1D21"/>
                  </a:solidFill>
                  <a:latin typeface="Century Gothic"/>
                </a:rPr>
                <a:t>Municipal Institution “Dnipropetrovsk Regional Clinical Hospital</a:t>
              </a:r>
              <a:br>
                <a:rPr lang="en-GB" sz="550" dirty="0">
                  <a:solidFill>
                    <a:srgbClr val="1F1D21"/>
                  </a:solidFill>
                  <a:latin typeface="Century Gothic"/>
                </a:rPr>
              </a:br>
              <a:r>
                <a:rPr lang="en-GB" sz="550" dirty="0">
                  <a:solidFill>
                    <a:srgbClr val="1F1D21"/>
                  </a:solidFill>
                  <a:latin typeface="Century Gothic"/>
                </a:rPr>
                <a:t>   n.a. I.I. Mechnykov”</a:t>
              </a:r>
              <a:r>
                <a:rPr lang="en-US" sz="550" b="1" dirty="0">
                  <a:solidFill>
                    <a:srgbClr val="1F1D21"/>
                  </a:solidFill>
                  <a:latin typeface="Century Gothic"/>
                </a:rPr>
                <a:t/>
              </a:r>
              <a:br>
                <a:rPr lang="en-US" sz="550" b="1" dirty="0">
                  <a:solidFill>
                    <a:srgbClr val="1F1D21"/>
                  </a:solidFill>
                  <a:latin typeface="Century Gothic"/>
                </a:rPr>
              </a:br>
              <a:r>
                <a:rPr lang="en-GB" sz="550" dirty="0">
                  <a:solidFill>
                    <a:srgbClr val="1F1D21"/>
                  </a:solidFill>
                  <a:latin typeface="Century Gothic"/>
                </a:rPr>
                <a:t>Volyn Regional Clinical Hospital</a:t>
              </a:r>
              <a:endParaRPr lang="en-GB" sz="550" dirty="0">
                <a:solidFill>
                  <a:srgbClr val="1F1D21"/>
                </a:solidFill>
                <a:latin typeface="Arial"/>
              </a:endParaRPr>
            </a:p>
            <a:p>
              <a:pPr marL="0" indent="0" defTabSz="685800" fontAlgn="t">
                <a:spcBef>
                  <a:spcPts val="0"/>
                </a:spcBef>
                <a:buNone/>
                <a:defRPr/>
              </a:pPr>
              <a:r>
                <a:rPr lang="en-US" sz="550" dirty="0">
                  <a:solidFill>
                    <a:srgbClr val="1F1D21"/>
                  </a:solidFill>
                  <a:latin typeface="Century Gothic"/>
                </a:rPr>
                <a:t>Kyiv City Clinical Hospital #4</a:t>
              </a:r>
              <a:endParaRPr lang="en-GB" sz="550" dirty="0">
                <a:solidFill>
                  <a:srgbClr val="1F1D21"/>
                </a:solidFill>
                <a:latin typeface="Arial"/>
              </a:endParaRPr>
            </a:p>
            <a:p>
              <a:pPr marL="0" indent="0" defTabSz="685800" fontAlgn="t">
                <a:spcBef>
                  <a:spcPts val="0"/>
                </a:spcBef>
                <a:buNone/>
                <a:defRPr/>
              </a:pPr>
              <a:r>
                <a:rPr lang="en-US" sz="550" dirty="0">
                  <a:solidFill>
                    <a:srgbClr val="1F1D21"/>
                  </a:solidFill>
                  <a:latin typeface="Century Gothic"/>
                </a:rPr>
                <a:t>"State Institution ""Institute of Neurology, Psychiatry and </a:t>
              </a:r>
              <a:br>
                <a:rPr lang="en-US" sz="550" dirty="0">
                  <a:solidFill>
                    <a:srgbClr val="1F1D21"/>
                  </a:solidFill>
                  <a:latin typeface="Century Gothic"/>
                </a:rPr>
              </a:br>
              <a:r>
                <a:rPr lang="en-US" sz="550" dirty="0">
                  <a:solidFill>
                    <a:srgbClr val="1F1D21"/>
                  </a:solidFill>
                  <a:latin typeface="Century Gothic"/>
                </a:rPr>
                <a:t>   Narcology of NAMS of Ukraine“</a:t>
              </a:r>
            </a:p>
            <a:p>
              <a:pPr marL="0" indent="0" defTabSz="685800" fontAlgn="t">
                <a:spcBef>
                  <a:spcPts val="0"/>
                </a:spcBef>
                <a:buNone/>
                <a:defRPr/>
              </a:pPr>
              <a:r>
                <a:rPr lang="en-US" sz="550" b="1" dirty="0">
                  <a:solidFill>
                    <a:srgbClr val="1F1D21"/>
                  </a:solidFill>
                </a:rPr>
                <a:t>UNITED KINGDOM</a:t>
              </a:r>
              <a:br>
                <a:rPr lang="en-US" sz="550" b="1" dirty="0">
                  <a:solidFill>
                    <a:srgbClr val="1F1D21"/>
                  </a:solidFill>
                </a:rPr>
              </a:br>
              <a:r>
                <a:rPr lang="en-US" sz="550" dirty="0">
                  <a:solidFill>
                    <a:srgbClr val="1F1D21"/>
                  </a:solidFill>
                </a:rPr>
                <a:t>King's College Hospital</a:t>
              </a:r>
            </a:p>
            <a:p>
              <a:pPr marL="0" indent="0" defTabSz="685800" fontAlgn="t">
                <a:spcBef>
                  <a:spcPts val="0"/>
                </a:spcBef>
                <a:buNone/>
                <a:defRPr/>
              </a:pPr>
              <a:r>
                <a:rPr lang="en-US" sz="550" dirty="0">
                  <a:solidFill>
                    <a:srgbClr val="1F1D21"/>
                  </a:solidFill>
                </a:rPr>
                <a:t>Queen's Medical Centre</a:t>
              </a:r>
            </a:p>
            <a:p>
              <a:pPr marL="0" indent="0" defTabSz="685800" fontAlgn="t">
                <a:spcBef>
                  <a:spcPts val="0"/>
                </a:spcBef>
                <a:buNone/>
                <a:defRPr/>
              </a:pPr>
              <a:r>
                <a:rPr lang="en-US" sz="550" dirty="0">
                  <a:solidFill>
                    <a:srgbClr val="1F1D21"/>
                  </a:solidFill>
                </a:rPr>
                <a:t>Royal Victoria Infirmary</a:t>
              </a:r>
            </a:p>
            <a:p>
              <a:pPr marL="0" indent="0" defTabSz="685800" fontAlgn="t">
                <a:spcBef>
                  <a:spcPts val="0"/>
                </a:spcBef>
                <a:buNone/>
                <a:defRPr/>
              </a:pPr>
              <a:r>
                <a:rPr lang="en-US" sz="550" dirty="0" err="1">
                  <a:solidFill>
                    <a:srgbClr val="1F1D21"/>
                  </a:solidFill>
                </a:rPr>
                <a:t>Barts</a:t>
              </a:r>
              <a:r>
                <a:rPr lang="en-US" sz="550" dirty="0">
                  <a:solidFill>
                    <a:srgbClr val="1F1D21"/>
                  </a:solidFill>
                </a:rPr>
                <a:t> and the London NHS Trust</a:t>
              </a:r>
            </a:p>
            <a:p>
              <a:pPr marL="0" indent="0" defTabSz="685800" fontAlgn="t">
                <a:spcBef>
                  <a:spcPts val="0"/>
                </a:spcBef>
                <a:buNone/>
                <a:defRPr/>
              </a:pPr>
              <a:r>
                <a:rPr lang="en-US" sz="550" dirty="0">
                  <a:solidFill>
                    <a:srgbClr val="1F1D21"/>
                  </a:solidFill>
                </a:rPr>
                <a:t>The Walton Centre For Neurology And Neurosurgery</a:t>
              </a:r>
            </a:p>
            <a:p>
              <a:pPr marL="0" indent="0" defTabSz="685800" fontAlgn="t">
                <a:spcBef>
                  <a:spcPts val="0"/>
                </a:spcBef>
                <a:buNone/>
                <a:defRPr/>
              </a:pPr>
              <a:endParaRPr lang="en-GB" sz="500" b="1" dirty="0">
                <a:solidFill>
                  <a:srgbClr val="1F1D21"/>
                </a:solidFill>
              </a:endParaRPr>
            </a:p>
          </p:txBody>
        </p:sp>
        <p:sp>
          <p:nvSpPr>
            <p:cNvPr id="6" name="Content Placeholder 2"/>
            <p:cNvSpPr txBox="1">
              <a:spLocks/>
            </p:cNvSpPr>
            <p:nvPr/>
          </p:nvSpPr>
          <p:spPr>
            <a:xfrm>
              <a:off x="8432784" y="965016"/>
              <a:ext cx="2159016" cy="5685166"/>
            </a:xfrm>
            <a:prstGeom prst="rect">
              <a:avLst/>
            </a:prstGeom>
          </p:spPr>
          <p:txBody>
            <a:bodyPr vert="horz" lIns="68580" tIns="34290" rIns="68580" bIns="34290" rtlCol="0">
              <a:noAutofit/>
            </a:bodyPr>
            <a:lstStyle>
              <a:lvl1pPr marL="169863" indent="-169863" algn="l" defTabSz="914400" rtl="0" eaLnBrk="1" latinLnBrk="0" hangingPunct="1">
                <a:lnSpc>
                  <a:spcPct val="95000"/>
                </a:lnSpc>
                <a:spcBef>
                  <a:spcPts val="1200"/>
                </a:spcBef>
                <a:buSzPct val="110000"/>
                <a:buFont typeface="Arial" pitchFamily="34" charset="0"/>
                <a:buChar char="•"/>
                <a:defRPr sz="2000" kern="1200">
                  <a:solidFill>
                    <a:schemeClr val="tx1"/>
                  </a:solidFill>
                  <a:latin typeface="Century Gothic" panose="020B0502020202020204" pitchFamily="34" charset="0"/>
                  <a:ea typeface="+mn-ea"/>
                  <a:cs typeface="+mn-cs"/>
                </a:defRPr>
              </a:lvl1pPr>
              <a:lvl2pPr marL="576263" indent="-228600" algn="l" defTabSz="914400" rtl="0" eaLnBrk="1" latinLnBrk="0" hangingPunct="1">
                <a:lnSpc>
                  <a:spcPct val="95000"/>
                </a:lnSpc>
                <a:spcBef>
                  <a:spcPts val="400"/>
                </a:spcBef>
                <a:buFont typeface="Arial" pitchFamily="34" charset="0"/>
                <a:buChar char="–"/>
                <a:defRPr sz="1800" kern="1200">
                  <a:solidFill>
                    <a:schemeClr val="tx1"/>
                  </a:solidFill>
                  <a:latin typeface="Century Gothic" panose="020B0502020202020204" pitchFamily="34" charset="0"/>
                  <a:ea typeface="+mn-ea"/>
                  <a:cs typeface="+mn-cs"/>
                </a:defRPr>
              </a:lvl2pPr>
              <a:lvl3pPr marL="804863" indent="-117475" algn="l" defTabSz="914400" rtl="0" eaLnBrk="1" latinLnBrk="0" hangingPunct="1">
                <a:lnSpc>
                  <a:spcPct val="95000"/>
                </a:lnSpc>
                <a:spcBef>
                  <a:spcPts val="300"/>
                </a:spcBef>
                <a:buFont typeface="Arial" pitchFamily="34" charset="0"/>
                <a:buChar char="•"/>
                <a:defRPr sz="1600" kern="1200">
                  <a:solidFill>
                    <a:schemeClr val="tx1"/>
                  </a:solidFill>
                  <a:latin typeface="Century Gothic" panose="020B0502020202020204" pitchFamily="34" charset="0"/>
                  <a:ea typeface="+mn-ea"/>
                  <a:cs typeface="+mn-cs"/>
                </a:defRPr>
              </a:lvl3pPr>
              <a:lvl4pPr marL="1084263" indent="-169863" algn="l" defTabSz="914400" rtl="0" eaLnBrk="1" latinLnBrk="0" hangingPunct="1">
                <a:lnSpc>
                  <a:spcPct val="95000"/>
                </a:lnSpc>
                <a:spcBef>
                  <a:spcPts val="200"/>
                </a:spcBef>
                <a:buFont typeface="Arial" pitchFamily="34" charset="0"/>
                <a:buChar char="–"/>
                <a:defRPr sz="1400" kern="1200">
                  <a:solidFill>
                    <a:schemeClr val="tx1"/>
                  </a:solidFill>
                  <a:latin typeface="Century Gothic" panose="020B0502020202020204" pitchFamily="34" charset="0"/>
                  <a:ea typeface="+mn-ea"/>
                  <a:cs typeface="+mn-cs"/>
                </a:defRPr>
              </a:lvl4pPr>
              <a:lvl5pPr marL="1371600" indent="-169863" algn="l" defTabSz="914400" rtl="0" eaLnBrk="1" latinLnBrk="0" hangingPunct="1">
                <a:lnSpc>
                  <a:spcPct val="95000"/>
                </a:lnSpc>
                <a:spcBef>
                  <a:spcPts val="200"/>
                </a:spcBef>
                <a:buFont typeface="Arial" pitchFamily="34" charset="0"/>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685800" fontAlgn="t">
                <a:spcBef>
                  <a:spcPts val="0"/>
                </a:spcBef>
                <a:buNone/>
                <a:defRPr/>
              </a:pPr>
              <a:r>
                <a:rPr lang="en-US" sz="550" b="1" dirty="0" smtClean="0"/>
                <a:t>UNITED </a:t>
              </a:r>
              <a:r>
                <a:rPr lang="en-US" sz="550" b="1" dirty="0"/>
                <a:t>STATES</a:t>
              </a:r>
              <a:r>
                <a:rPr lang="en-US" sz="550" b="1" dirty="0">
                  <a:solidFill>
                    <a:srgbClr val="1F1D21"/>
                  </a:solidFill>
                </a:rPr>
                <a:t/>
              </a:r>
              <a:br>
                <a:rPr lang="en-US" sz="550" b="1" dirty="0">
                  <a:solidFill>
                    <a:srgbClr val="1F1D21"/>
                  </a:solidFill>
                </a:rPr>
              </a:br>
              <a:r>
                <a:rPr lang="en-GB" sz="550" dirty="0"/>
                <a:t>University of California, Davis</a:t>
              </a:r>
            </a:p>
            <a:p>
              <a:pPr marL="0" indent="0" defTabSz="685800" fontAlgn="t">
                <a:spcBef>
                  <a:spcPts val="0"/>
                </a:spcBef>
                <a:buNone/>
                <a:defRPr/>
              </a:pPr>
              <a:r>
                <a:rPr lang="en-GB" sz="550" dirty="0"/>
                <a:t>Legacy Health System</a:t>
              </a:r>
            </a:p>
            <a:p>
              <a:pPr marL="0" indent="0" defTabSz="685800" fontAlgn="t">
                <a:spcBef>
                  <a:spcPts val="0"/>
                </a:spcBef>
                <a:buNone/>
                <a:defRPr/>
              </a:pPr>
              <a:r>
                <a:rPr lang="en-US" sz="550" dirty="0"/>
                <a:t>Multiple Sclerosis Center of California</a:t>
              </a:r>
              <a:endParaRPr lang="en-GB" sz="550" dirty="0"/>
            </a:p>
            <a:p>
              <a:pPr marL="0" indent="0" defTabSz="685800" fontAlgn="t">
                <a:spcBef>
                  <a:spcPts val="0"/>
                </a:spcBef>
                <a:buNone/>
                <a:defRPr/>
              </a:pPr>
              <a:r>
                <a:rPr lang="en-GB" sz="550" dirty="0">
                  <a:solidFill>
                    <a:srgbClr val="1F1D21"/>
                  </a:solidFill>
                </a:rPr>
                <a:t>Wayne State University</a:t>
              </a:r>
            </a:p>
            <a:p>
              <a:pPr marL="0" indent="0" defTabSz="685800" fontAlgn="t">
                <a:spcBef>
                  <a:spcPts val="0"/>
                </a:spcBef>
                <a:buNone/>
                <a:defRPr/>
              </a:pPr>
              <a:r>
                <a:rPr lang="en-GB" sz="550" dirty="0"/>
                <a:t>Swedish Medical Center</a:t>
              </a:r>
            </a:p>
            <a:p>
              <a:pPr marL="0" indent="0" defTabSz="685800" fontAlgn="t">
                <a:spcBef>
                  <a:spcPts val="0"/>
                </a:spcBef>
                <a:buNone/>
                <a:defRPr/>
              </a:pPr>
              <a:r>
                <a:rPr lang="en-GB" sz="550" dirty="0">
                  <a:solidFill>
                    <a:srgbClr val="1F1D21"/>
                  </a:solidFill>
                </a:rPr>
                <a:t>University of Minnesota</a:t>
              </a:r>
            </a:p>
            <a:p>
              <a:pPr marL="0" indent="0" defTabSz="685800" fontAlgn="t">
                <a:spcBef>
                  <a:spcPts val="0"/>
                </a:spcBef>
                <a:buNone/>
                <a:defRPr/>
              </a:pPr>
              <a:r>
                <a:rPr lang="en-GB" sz="550" dirty="0">
                  <a:solidFill>
                    <a:srgbClr val="1F1D21"/>
                  </a:solidFill>
                </a:rPr>
                <a:t>Mayo Clinic-Scottsdale</a:t>
              </a:r>
            </a:p>
            <a:p>
              <a:pPr marL="0" indent="0" defTabSz="685800" fontAlgn="t">
                <a:spcBef>
                  <a:spcPts val="0"/>
                </a:spcBef>
                <a:buNone/>
                <a:defRPr/>
              </a:pPr>
              <a:r>
                <a:rPr lang="en-GB" sz="550" dirty="0">
                  <a:solidFill>
                    <a:srgbClr val="1F1D21"/>
                  </a:solidFill>
                </a:rPr>
                <a:t>Henry Ford Health System</a:t>
              </a:r>
            </a:p>
            <a:p>
              <a:pPr marL="0" indent="0" defTabSz="685800" fontAlgn="t">
                <a:spcBef>
                  <a:spcPts val="0"/>
                </a:spcBef>
                <a:buNone/>
                <a:defRPr/>
              </a:pPr>
              <a:r>
                <a:rPr lang="en-GB" sz="550" dirty="0"/>
                <a:t>Carolinas Medical Center</a:t>
              </a:r>
            </a:p>
            <a:p>
              <a:pPr marL="0" indent="0" defTabSz="685800" fontAlgn="t">
                <a:spcBef>
                  <a:spcPts val="0"/>
                </a:spcBef>
                <a:buNone/>
                <a:defRPr/>
              </a:pPr>
              <a:r>
                <a:rPr lang="en-US" sz="550" dirty="0">
                  <a:solidFill>
                    <a:srgbClr val="1F1D21"/>
                  </a:solidFill>
                </a:rPr>
                <a:t>Sutter East Bay Medical Foundation</a:t>
              </a:r>
              <a:endParaRPr lang="en-GB" sz="550" dirty="0">
                <a:solidFill>
                  <a:srgbClr val="1F1D21"/>
                </a:solidFill>
              </a:endParaRPr>
            </a:p>
            <a:p>
              <a:pPr marL="0" indent="0" defTabSz="685800" fontAlgn="t">
                <a:spcBef>
                  <a:spcPts val="0"/>
                </a:spcBef>
                <a:buNone/>
                <a:defRPr/>
              </a:pPr>
              <a:r>
                <a:rPr lang="en-GB" sz="550" dirty="0">
                  <a:solidFill>
                    <a:srgbClr val="1F1D21"/>
                  </a:solidFill>
                </a:rPr>
                <a:t>Washington University</a:t>
              </a:r>
            </a:p>
            <a:p>
              <a:pPr marL="0" indent="0" defTabSz="685800" fontAlgn="t">
                <a:spcBef>
                  <a:spcPts val="0"/>
                </a:spcBef>
                <a:buNone/>
                <a:defRPr/>
              </a:pPr>
              <a:r>
                <a:rPr lang="en-US" sz="550" dirty="0">
                  <a:solidFill>
                    <a:srgbClr val="1F1D21"/>
                  </a:solidFill>
                </a:rPr>
                <a:t>MS Specialty Clinic University of New Mexico</a:t>
              </a:r>
              <a:endParaRPr lang="en-GB" sz="550" dirty="0">
                <a:solidFill>
                  <a:srgbClr val="1F1D21"/>
                </a:solidFill>
              </a:endParaRPr>
            </a:p>
            <a:p>
              <a:pPr marL="0" indent="0" defTabSz="685800" fontAlgn="t">
                <a:spcBef>
                  <a:spcPts val="0"/>
                </a:spcBef>
                <a:buNone/>
                <a:defRPr/>
              </a:pPr>
              <a:r>
                <a:rPr lang="en-GB" sz="550" dirty="0"/>
                <a:t>Central Texas Neurology</a:t>
              </a:r>
            </a:p>
            <a:p>
              <a:pPr marL="0" indent="0" defTabSz="685800" fontAlgn="t">
                <a:spcBef>
                  <a:spcPts val="0"/>
                </a:spcBef>
                <a:buNone/>
                <a:defRPr/>
              </a:pPr>
              <a:r>
                <a:rPr lang="en-GB" sz="550" dirty="0">
                  <a:solidFill>
                    <a:srgbClr val="1F1D21"/>
                  </a:solidFill>
                </a:rPr>
                <a:t>Raleigh Neurology Associates, PA</a:t>
              </a:r>
            </a:p>
            <a:p>
              <a:pPr marL="0" indent="0" defTabSz="685800" fontAlgn="t">
                <a:spcBef>
                  <a:spcPts val="0"/>
                </a:spcBef>
                <a:buNone/>
                <a:defRPr/>
              </a:pPr>
              <a:r>
                <a:rPr lang="en-GB" sz="550" dirty="0"/>
                <a:t>University of Texas Southwestern</a:t>
              </a:r>
            </a:p>
            <a:p>
              <a:pPr marL="0" indent="0" defTabSz="685800" fontAlgn="t">
                <a:spcBef>
                  <a:spcPts val="0"/>
                </a:spcBef>
                <a:buNone/>
                <a:defRPr/>
              </a:pPr>
              <a:r>
                <a:rPr lang="en-US" sz="550" dirty="0"/>
                <a:t>Center for Neurology and Spine</a:t>
              </a:r>
              <a:endParaRPr lang="en-GB" sz="550" dirty="0"/>
            </a:p>
            <a:p>
              <a:pPr marL="0" indent="0" defTabSz="685800" fontAlgn="t">
                <a:spcBef>
                  <a:spcPts val="0"/>
                </a:spcBef>
                <a:buNone/>
                <a:defRPr/>
              </a:pPr>
              <a:r>
                <a:rPr lang="en-GB" sz="550" dirty="0"/>
                <a:t>Winthrop University Hospital</a:t>
              </a:r>
            </a:p>
            <a:p>
              <a:pPr marL="0" indent="0" defTabSz="685800" fontAlgn="t">
                <a:spcBef>
                  <a:spcPts val="0"/>
                </a:spcBef>
                <a:buNone/>
                <a:defRPr/>
              </a:pPr>
              <a:r>
                <a:rPr lang="en-US" sz="550" dirty="0">
                  <a:solidFill>
                    <a:srgbClr val="1F1D21"/>
                  </a:solidFill>
                </a:rPr>
                <a:t>Comprehensive Multiple Sclerosis Care Center at South</a:t>
              </a:r>
              <a:br>
                <a:rPr lang="en-US" sz="550" dirty="0">
                  <a:solidFill>
                    <a:srgbClr val="1F1D21"/>
                  </a:solidFill>
                </a:rPr>
              </a:br>
              <a:r>
                <a:rPr lang="en-US" sz="550" dirty="0">
                  <a:solidFill>
                    <a:srgbClr val="1F1D21"/>
                  </a:solidFill>
                </a:rPr>
                <a:t>   Shore Neurologic Associates, PC</a:t>
              </a:r>
              <a:endParaRPr lang="en-GB" sz="550" dirty="0">
                <a:solidFill>
                  <a:srgbClr val="1F1D21"/>
                </a:solidFill>
              </a:endParaRPr>
            </a:p>
            <a:p>
              <a:pPr marL="0" indent="0" defTabSz="685800" fontAlgn="t">
                <a:spcBef>
                  <a:spcPts val="0"/>
                </a:spcBef>
                <a:buNone/>
                <a:defRPr/>
              </a:pPr>
              <a:r>
                <a:rPr lang="en-GB" sz="550" dirty="0">
                  <a:solidFill>
                    <a:srgbClr val="1F1D21"/>
                  </a:solidFill>
                </a:rPr>
                <a:t>Phoenix Neurological Associates</a:t>
              </a:r>
            </a:p>
            <a:p>
              <a:pPr marL="0" indent="0" defTabSz="685800" fontAlgn="t">
                <a:spcBef>
                  <a:spcPts val="0"/>
                </a:spcBef>
                <a:buNone/>
                <a:defRPr/>
              </a:pPr>
              <a:r>
                <a:rPr lang="en-US" sz="550" dirty="0"/>
                <a:t>Maxine Mesinger MS Clinic/Baylor College of Medicine</a:t>
              </a:r>
              <a:endParaRPr lang="en-GB" sz="550" dirty="0"/>
            </a:p>
            <a:p>
              <a:pPr marL="0" indent="0" defTabSz="685800" fontAlgn="t">
                <a:spcBef>
                  <a:spcPts val="0"/>
                </a:spcBef>
                <a:buNone/>
                <a:defRPr/>
              </a:pPr>
              <a:r>
                <a:rPr lang="en-US" sz="550" dirty="0">
                  <a:solidFill>
                    <a:srgbClr val="1F1D21"/>
                  </a:solidFill>
                </a:rPr>
                <a:t>Neurology Associates Of Stony Brook</a:t>
              </a:r>
              <a:endParaRPr lang="en-GB" sz="550" dirty="0">
                <a:solidFill>
                  <a:srgbClr val="1F1D21"/>
                </a:solidFill>
              </a:endParaRPr>
            </a:p>
            <a:p>
              <a:pPr marL="0" indent="0" defTabSz="685800" fontAlgn="t">
                <a:spcBef>
                  <a:spcPts val="0"/>
                </a:spcBef>
                <a:buNone/>
                <a:defRPr/>
              </a:pPr>
              <a:r>
                <a:rPr lang="en-US" sz="550" dirty="0">
                  <a:solidFill>
                    <a:srgbClr val="1F1D21"/>
                  </a:solidFill>
                </a:rPr>
                <a:t>University of Kansas Medical Center</a:t>
              </a:r>
              <a:endParaRPr lang="en-GB" sz="550" dirty="0">
                <a:solidFill>
                  <a:srgbClr val="1F1D21"/>
                </a:solidFill>
              </a:endParaRPr>
            </a:p>
            <a:p>
              <a:pPr marL="0" indent="0" defTabSz="685800" fontAlgn="t">
                <a:spcBef>
                  <a:spcPts val="0"/>
                </a:spcBef>
                <a:buNone/>
                <a:defRPr/>
              </a:pPr>
              <a:r>
                <a:rPr lang="en-US" sz="550" dirty="0">
                  <a:solidFill>
                    <a:srgbClr val="1F1D21"/>
                  </a:solidFill>
                </a:rPr>
                <a:t>Trustees of the University of Pennsylvania</a:t>
              </a:r>
              <a:endParaRPr lang="en-GB" sz="550" dirty="0">
                <a:solidFill>
                  <a:srgbClr val="1F1D21"/>
                </a:solidFill>
              </a:endParaRPr>
            </a:p>
            <a:p>
              <a:pPr marL="0" indent="0" defTabSz="685800" fontAlgn="t">
                <a:spcBef>
                  <a:spcPts val="0"/>
                </a:spcBef>
                <a:buNone/>
                <a:defRPr/>
              </a:pPr>
              <a:r>
                <a:rPr lang="en-GB" sz="550" dirty="0"/>
                <a:t>Indiana University Cancer Center</a:t>
              </a:r>
            </a:p>
            <a:p>
              <a:pPr marL="0" indent="0" defTabSz="685800" fontAlgn="t">
                <a:spcBef>
                  <a:spcPts val="0"/>
                </a:spcBef>
                <a:buNone/>
                <a:defRPr/>
              </a:pPr>
              <a:r>
                <a:rPr lang="en-US" sz="550" dirty="0"/>
                <a:t>Icahn School of Medicine at Mount Sinai</a:t>
              </a:r>
              <a:endParaRPr lang="en-GB" sz="550" dirty="0"/>
            </a:p>
            <a:p>
              <a:pPr marL="0" indent="0" defTabSz="685800" fontAlgn="t">
                <a:spcBef>
                  <a:spcPts val="0"/>
                </a:spcBef>
                <a:buNone/>
                <a:defRPr/>
              </a:pPr>
              <a:r>
                <a:rPr lang="en-GB" sz="550" dirty="0">
                  <a:solidFill>
                    <a:srgbClr val="1F1D21"/>
                  </a:solidFill>
                </a:rPr>
                <a:t>University of Colorado</a:t>
              </a:r>
            </a:p>
            <a:p>
              <a:pPr marL="0" indent="0" defTabSz="685800" fontAlgn="t">
                <a:spcBef>
                  <a:spcPts val="0"/>
                </a:spcBef>
                <a:buNone/>
                <a:defRPr/>
              </a:pPr>
              <a:r>
                <a:rPr lang="en-US" sz="550" dirty="0"/>
                <a:t>St Joseph's Hospital Barrow Neurology Clinics</a:t>
              </a:r>
              <a:endParaRPr lang="en-GB" sz="550" dirty="0"/>
            </a:p>
            <a:p>
              <a:pPr marL="0" indent="0" defTabSz="685800" fontAlgn="t">
                <a:spcBef>
                  <a:spcPts val="0"/>
                </a:spcBef>
                <a:buNone/>
                <a:defRPr/>
              </a:pPr>
              <a:r>
                <a:rPr lang="en-US" sz="550" dirty="0"/>
                <a:t>Weill Medical College of Cornell University</a:t>
              </a:r>
              <a:endParaRPr lang="en-GB" sz="550" dirty="0"/>
            </a:p>
            <a:p>
              <a:pPr marL="0" indent="0" defTabSz="685800" fontAlgn="t">
                <a:spcBef>
                  <a:spcPts val="0"/>
                </a:spcBef>
                <a:buNone/>
                <a:defRPr/>
              </a:pPr>
              <a:r>
                <a:rPr lang="en-GB" sz="550" dirty="0">
                  <a:solidFill>
                    <a:srgbClr val="1F1D21"/>
                  </a:solidFill>
                </a:rPr>
                <a:t>Oklahoma Medical Research Foundation</a:t>
              </a:r>
            </a:p>
            <a:p>
              <a:pPr marL="0" indent="0" defTabSz="685800" fontAlgn="t">
                <a:spcBef>
                  <a:spcPts val="0"/>
                </a:spcBef>
                <a:buNone/>
                <a:defRPr/>
              </a:pPr>
              <a:r>
                <a:rPr lang="en-GB" sz="550" dirty="0">
                  <a:solidFill>
                    <a:srgbClr val="1F1D21"/>
                  </a:solidFill>
                </a:rPr>
                <a:t>Holy Name Hospital</a:t>
              </a:r>
            </a:p>
            <a:p>
              <a:pPr marL="0" indent="0" defTabSz="685800" fontAlgn="t">
                <a:spcBef>
                  <a:spcPts val="0"/>
                </a:spcBef>
                <a:buNone/>
                <a:defRPr/>
              </a:pPr>
              <a:r>
                <a:rPr lang="en-GB" sz="550" dirty="0">
                  <a:solidFill>
                    <a:srgbClr val="1F1D21"/>
                  </a:solidFill>
                </a:rPr>
                <a:t>Ohio State University Medical Center</a:t>
              </a:r>
            </a:p>
            <a:p>
              <a:pPr marL="0" indent="0" defTabSz="685800" fontAlgn="t">
                <a:spcBef>
                  <a:spcPts val="0"/>
                </a:spcBef>
                <a:buNone/>
                <a:defRPr/>
              </a:pPr>
              <a:r>
                <a:rPr lang="en-GB" sz="550" dirty="0">
                  <a:solidFill>
                    <a:srgbClr val="1F1D21"/>
                  </a:solidFill>
                </a:rPr>
                <a:t>The Neurology Foundation, Inc.</a:t>
              </a:r>
            </a:p>
            <a:p>
              <a:pPr marL="0" indent="0" defTabSz="685800" fontAlgn="t">
                <a:spcBef>
                  <a:spcPts val="0"/>
                </a:spcBef>
                <a:buNone/>
                <a:defRPr/>
              </a:pPr>
              <a:r>
                <a:rPr lang="en-GB" sz="550" dirty="0">
                  <a:solidFill>
                    <a:srgbClr val="1F1D21"/>
                  </a:solidFill>
                </a:rPr>
                <a:t>Michigan Institute For Neurological Disorders</a:t>
              </a:r>
            </a:p>
            <a:p>
              <a:pPr marL="0" indent="0" defTabSz="685800" fontAlgn="t">
                <a:spcBef>
                  <a:spcPts val="0"/>
                </a:spcBef>
                <a:buNone/>
                <a:defRPr/>
              </a:pPr>
              <a:r>
                <a:rPr lang="en-GB" sz="550" dirty="0"/>
                <a:t>MidAmerica Neuroscience Institute</a:t>
              </a:r>
            </a:p>
            <a:p>
              <a:pPr marL="0" indent="0" defTabSz="685800" fontAlgn="t">
                <a:spcBef>
                  <a:spcPts val="0"/>
                </a:spcBef>
                <a:buNone/>
                <a:defRPr/>
              </a:pPr>
              <a:r>
                <a:rPr lang="en-GB" sz="550" dirty="0"/>
                <a:t>Neurological Associates, Inc</a:t>
              </a:r>
            </a:p>
            <a:p>
              <a:pPr marL="0" indent="0" defTabSz="685800" fontAlgn="t">
                <a:spcBef>
                  <a:spcPts val="0"/>
                </a:spcBef>
                <a:buNone/>
                <a:defRPr/>
              </a:pPr>
              <a:r>
                <a:rPr lang="en-US" sz="550" dirty="0">
                  <a:solidFill>
                    <a:srgbClr val="1F1D21"/>
                  </a:solidFill>
                </a:rPr>
                <a:t>MS Center of Vero Beach</a:t>
              </a:r>
              <a:endParaRPr lang="en-GB" sz="550" dirty="0">
                <a:solidFill>
                  <a:srgbClr val="1F1D21"/>
                </a:solidFill>
              </a:endParaRPr>
            </a:p>
            <a:p>
              <a:pPr marL="0" indent="0" defTabSz="685800" fontAlgn="t">
                <a:spcBef>
                  <a:spcPts val="0"/>
                </a:spcBef>
                <a:buNone/>
                <a:defRPr/>
              </a:pPr>
              <a:r>
                <a:rPr lang="en-GB" sz="550" dirty="0">
                  <a:solidFill>
                    <a:srgbClr val="1F1D21"/>
                  </a:solidFill>
                </a:rPr>
                <a:t>University Of Miami</a:t>
              </a:r>
            </a:p>
            <a:p>
              <a:pPr marL="0" indent="0" defTabSz="685800" fontAlgn="t">
                <a:spcBef>
                  <a:spcPts val="0"/>
                </a:spcBef>
                <a:buNone/>
                <a:defRPr/>
              </a:pPr>
              <a:r>
                <a:rPr lang="en-GB" sz="550" dirty="0"/>
                <a:t>Neurology Clinic, PC</a:t>
              </a:r>
            </a:p>
            <a:p>
              <a:pPr marL="0" indent="0" defTabSz="685800" fontAlgn="t">
                <a:spcBef>
                  <a:spcPts val="0"/>
                </a:spcBef>
                <a:buNone/>
                <a:defRPr/>
              </a:pPr>
              <a:r>
                <a:rPr lang="en-US" sz="550" dirty="0">
                  <a:solidFill>
                    <a:srgbClr val="1F1D21"/>
                  </a:solidFill>
                </a:rPr>
                <a:t>University of California, San Francisco</a:t>
              </a:r>
              <a:endParaRPr lang="en-GB" sz="550" dirty="0">
                <a:solidFill>
                  <a:srgbClr val="1F1D21"/>
                </a:solidFill>
              </a:endParaRPr>
            </a:p>
            <a:p>
              <a:pPr marL="0" indent="0" defTabSz="685800" fontAlgn="t">
                <a:spcBef>
                  <a:spcPts val="0"/>
                </a:spcBef>
                <a:buNone/>
                <a:defRPr/>
              </a:pPr>
              <a:endParaRPr lang="en-GB" sz="550" b="1" dirty="0">
                <a:solidFill>
                  <a:srgbClr val="1F1D21"/>
                </a:solidFill>
              </a:endParaRPr>
            </a:p>
            <a:p>
              <a:pPr marL="0" indent="0" defTabSz="685800" fontAlgn="t">
                <a:spcBef>
                  <a:spcPts val="0"/>
                </a:spcBef>
                <a:buNone/>
                <a:defRPr/>
              </a:pPr>
              <a:r>
                <a:rPr lang="en-GB" sz="550" b="1" dirty="0" err="1">
                  <a:solidFill>
                    <a:srgbClr val="1F1D21"/>
                  </a:solidFill>
                </a:rPr>
                <a:t>NeuroRx</a:t>
              </a:r>
              <a:r>
                <a:rPr lang="en-GB" sz="550" b="1" dirty="0">
                  <a:solidFill>
                    <a:srgbClr val="1F1D21"/>
                  </a:solidFill>
                </a:rPr>
                <a:t> Research (Montreal, QC, Canada) for evaluation of MRI scans</a:t>
              </a:r>
            </a:p>
            <a:p>
              <a:pPr marL="0" indent="0" defTabSz="685800" fontAlgn="t">
                <a:spcBef>
                  <a:spcPts val="0"/>
                </a:spcBef>
                <a:buNone/>
                <a:defRPr/>
              </a:pPr>
              <a:r>
                <a:rPr lang="en-GB" sz="550" b="1" dirty="0">
                  <a:solidFill>
                    <a:srgbClr val="1F1D21"/>
                  </a:solidFill>
                </a:rPr>
                <a:t/>
              </a:r>
              <a:br>
                <a:rPr lang="en-GB" sz="550" b="1" dirty="0">
                  <a:solidFill>
                    <a:srgbClr val="1F1D21"/>
                  </a:solidFill>
                </a:rPr>
              </a:br>
              <a:r>
                <a:rPr lang="en-GB" sz="550" b="1" dirty="0">
                  <a:solidFill>
                    <a:srgbClr val="1F1D21"/>
                  </a:solidFill>
                </a:rPr>
                <a:t>Members of the independent data monitoring committee for performing data analysis and safety monitoring:</a:t>
              </a:r>
            </a:p>
            <a:p>
              <a:pPr marL="0" indent="0" defTabSz="685800" fontAlgn="t">
                <a:lnSpc>
                  <a:spcPct val="100000"/>
                </a:lnSpc>
                <a:spcBef>
                  <a:spcPts val="0"/>
                </a:spcBef>
                <a:buNone/>
                <a:defRPr/>
              </a:pPr>
              <a:r>
                <a:rPr lang="en-US" sz="550" dirty="0">
                  <a:solidFill>
                    <a:srgbClr val="1F1D21"/>
                  </a:solidFill>
                </a:rPr>
                <a:t>Stephen C. Reingold, PhD (Chair)</a:t>
              </a:r>
            </a:p>
            <a:p>
              <a:pPr marL="0" indent="0" defTabSz="685800" fontAlgn="t">
                <a:lnSpc>
                  <a:spcPct val="100000"/>
                </a:lnSpc>
                <a:spcBef>
                  <a:spcPts val="0"/>
                </a:spcBef>
                <a:buNone/>
                <a:defRPr/>
              </a:pPr>
              <a:r>
                <a:rPr lang="en-GB" sz="550" dirty="0">
                  <a:solidFill>
                    <a:srgbClr val="1F1D21"/>
                  </a:solidFill>
                </a:rPr>
                <a:t>Magnhild Sandberg-Wollheim, MD, PhD (Vice Chair)</a:t>
              </a:r>
            </a:p>
            <a:p>
              <a:pPr marL="0" indent="0" defTabSz="685800" fontAlgn="t">
                <a:lnSpc>
                  <a:spcPct val="100000"/>
                </a:lnSpc>
                <a:spcBef>
                  <a:spcPts val="0"/>
                </a:spcBef>
                <a:buNone/>
                <a:defRPr/>
              </a:pPr>
              <a:r>
                <a:rPr lang="en-GB" sz="550" dirty="0">
                  <a:solidFill>
                    <a:srgbClr val="1F1D21"/>
                  </a:solidFill>
                </a:rPr>
                <a:t>Frederik Barkhof, MD</a:t>
              </a:r>
            </a:p>
            <a:p>
              <a:pPr marL="0" indent="0" defTabSz="685800" fontAlgn="t">
                <a:lnSpc>
                  <a:spcPct val="100000"/>
                </a:lnSpc>
                <a:spcBef>
                  <a:spcPts val="0"/>
                </a:spcBef>
                <a:buNone/>
                <a:defRPr/>
              </a:pPr>
              <a:r>
                <a:rPr lang="en-GB" sz="550" dirty="0">
                  <a:solidFill>
                    <a:srgbClr val="1F1D21"/>
                  </a:solidFill>
                </a:rPr>
                <a:t>Israel Steiner, MD</a:t>
              </a:r>
            </a:p>
            <a:p>
              <a:pPr marL="0" indent="0" defTabSz="685800" fontAlgn="t">
                <a:lnSpc>
                  <a:spcPct val="100000"/>
                </a:lnSpc>
                <a:spcBef>
                  <a:spcPts val="0"/>
                </a:spcBef>
                <a:buNone/>
                <a:defRPr/>
              </a:pPr>
              <a:r>
                <a:rPr lang="en-GB" sz="550" dirty="0">
                  <a:solidFill>
                    <a:srgbClr val="1F1D21"/>
                  </a:solidFill>
                </a:rPr>
                <a:t>Scott Evans, PhD</a:t>
              </a:r>
            </a:p>
            <a:p>
              <a:pPr marL="0" indent="0" defTabSz="685800" fontAlgn="t">
                <a:lnSpc>
                  <a:spcPct val="100000"/>
                </a:lnSpc>
                <a:spcBef>
                  <a:spcPts val="0"/>
                </a:spcBef>
                <a:buNone/>
                <a:defRPr/>
              </a:pPr>
              <a:r>
                <a:rPr lang="en-GB" sz="550" dirty="0">
                  <a:solidFill>
                    <a:srgbClr val="1F1D21"/>
                  </a:solidFill>
                </a:rPr>
                <a:t>Henry F. McFarland, MD</a:t>
              </a:r>
            </a:p>
            <a:p>
              <a:pPr marL="0" indent="0" defTabSz="685800" fontAlgn="t">
                <a:lnSpc>
                  <a:spcPct val="100000"/>
                </a:lnSpc>
                <a:spcBef>
                  <a:spcPts val="0"/>
                </a:spcBef>
                <a:buNone/>
                <a:defRPr/>
              </a:pPr>
              <a:r>
                <a:rPr lang="en-GB" sz="550" dirty="0">
                  <a:solidFill>
                    <a:srgbClr val="1F1D21"/>
                  </a:solidFill>
                </a:rPr>
                <a:t>Thomas Dörner, MD</a:t>
              </a:r>
              <a:endParaRPr lang="en-GB" sz="550" b="1" dirty="0">
                <a:solidFill>
                  <a:srgbClr val="1F1D21"/>
                </a:solidFill>
              </a:endParaRPr>
            </a:p>
            <a:p>
              <a:pPr marL="0" indent="0" fontAlgn="t">
                <a:spcBef>
                  <a:spcPts val="0"/>
                </a:spcBef>
                <a:buNone/>
                <a:defRPr/>
              </a:pPr>
              <a:r>
                <a:rPr lang="en-GB" sz="550" b="1" dirty="0">
                  <a:solidFill>
                    <a:srgbClr val="1F1D21"/>
                  </a:solidFill>
                </a:rPr>
                <a:t>ORATORIO Study Steering Committee:</a:t>
              </a:r>
            </a:p>
            <a:p>
              <a:pPr marL="0" indent="0" fontAlgn="t">
                <a:spcBef>
                  <a:spcPts val="0"/>
                </a:spcBef>
                <a:buNone/>
                <a:defRPr/>
              </a:pPr>
              <a:r>
                <a:rPr lang="en-GB" sz="550" dirty="0">
                  <a:solidFill>
                    <a:srgbClr val="1F1D21"/>
                  </a:solidFill>
                </a:rPr>
                <a:t>Douglas L. Arnold, MD</a:t>
              </a:r>
            </a:p>
            <a:p>
              <a:pPr marL="0" indent="0" fontAlgn="t">
                <a:spcBef>
                  <a:spcPts val="0"/>
                </a:spcBef>
                <a:buNone/>
                <a:defRPr/>
              </a:pPr>
              <a:r>
                <a:rPr lang="en-GB" sz="550" dirty="0">
                  <a:solidFill>
                    <a:srgbClr val="1F1D21"/>
                  </a:solidFill>
                </a:rPr>
                <a:t>Amit Bar-Or, MD</a:t>
              </a:r>
            </a:p>
            <a:p>
              <a:pPr marL="0" indent="0" fontAlgn="t">
                <a:spcBef>
                  <a:spcPts val="0"/>
                </a:spcBef>
                <a:buNone/>
                <a:defRPr/>
              </a:pPr>
              <a:r>
                <a:rPr lang="en-GB" sz="550" dirty="0">
                  <a:solidFill>
                    <a:srgbClr val="1F1D21"/>
                  </a:solidFill>
                </a:rPr>
                <a:t>Giancarlo Comi, MD</a:t>
              </a:r>
            </a:p>
            <a:p>
              <a:pPr marL="0" indent="0" fontAlgn="t">
                <a:spcBef>
                  <a:spcPts val="0"/>
                </a:spcBef>
                <a:buNone/>
                <a:defRPr/>
              </a:pPr>
              <a:r>
                <a:rPr lang="en-GB" sz="550" dirty="0">
                  <a:solidFill>
                    <a:srgbClr val="1F1D21"/>
                  </a:solidFill>
                </a:rPr>
                <a:t>Jérôme de </a:t>
              </a:r>
              <a:r>
                <a:rPr lang="en-GB" sz="550" dirty="0" err="1">
                  <a:solidFill>
                    <a:srgbClr val="1F1D21"/>
                  </a:solidFill>
                </a:rPr>
                <a:t>Seze</a:t>
              </a:r>
              <a:r>
                <a:rPr lang="en-GB" sz="550" dirty="0">
                  <a:solidFill>
                    <a:srgbClr val="1F1D21"/>
                  </a:solidFill>
                </a:rPr>
                <a:t>, MD</a:t>
              </a:r>
            </a:p>
            <a:p>
              <a:pPr marL="0" indent="0" fontAlgn="t">
                <a:spcBef>
                  <a:spcPts val="0"/>
                </a:spcBef>
                <a:buNone/>
                <a:defRPr/>
              </a:pPr>
              <a:r>
                <a:rPr lang="en-GB" sz="550" dirty="0">
                  <a:solidFill>
                    <a:srgbClr val="1F1D21"/>
                  </a:solidFill>
                </a:rPr>
                <a:t>Gavin Giovannoni, MD</a:t>
              </a:r>
            </a:p>
            <a:p>
              <a:pPr marL="0" indent="0" fontAlgn="t">
                <a:spcBef>
                  <a:spcPts val="0"/>
                </a:spcBef>
                <a:buNone/>
                <a:defRPr/>
              </a:pPr>
              <a:r>
                <a:rPr lang="en-GB" sz="550" dirty="0">
                  <a:solidFill>
                    <a:srgbClr val="1F1D21"/>
                  </a:solidFill>
                </a:rPr>
                <a:t>Hans-Peter Hartung, MD</a:t>
              </a:r>
            </a:p>
            <a:p>
              <a:pPr marL="0" indent="0" fontAlgn="t">
                <a:spcBef>
                  <a:spcPts val="0"/>
                </a:spcBef>
                <a:buNone/>
                <a:defRPr/>
              </a:pPr>
              <a:r>
                <a:rPr lang="en-GB" sz="550" dirty="0">
                  <a:solidFill>
                    <a:srgbClr val="1F1D21"/>
                  </a:solidFill>
                </a:rPr>
                <a:t>Stephen L. Hauser, MD</a:t>
              </a:r>
            </a:p>
            <a:p>
              <a:pPr marL="0" indent="0" fontAlgn="t">
                <a:spcBef>
                  <a:spcPts val="0"/>
                </a:spcBef>
                <a:buNone/>
                <a:defRPr/>
              </a:pPr>
              <a:r>
                <a:rPr lang="en-GB" sz="550" dirty="0">
                  <a:solidFill>
                    <a:srgbClr val="1F1D21"/>
                  </a:solidFill>
                </a:rPr>
                <a:t>Bernhard Hemmer, MD</a:t>
              </a:r>
            </a:p>
            <a:p>
              <a:pPr marL="0" indent="0" defTabSz="685800" fontAlgn="t">
                <a:spcBef>
                  <a:spcPts val="0"/>
                </a:spcBef>
                <a:buNone/>
                <a:defRPr/>
              </a:pPr>
              <a:endParaRPr lang="en-GB" sz="500" b="1" dirty="0">
                <a:solidFill>
                  <a:srgbClr val="1F1D21"/>
                </a:solidFill>
                <a:latin typeface="Arial"/>
              </a:endParaRPr>
            </a:p>
            <a:p>
              <a:pPr marL="0" indent="0" defTabSz="685800" fontAlgn="t">
                <a:spcBef>
                  <a:spcPts val="0"/>
                </a:spcBef>
                <a:buNone/>
                <a:defRPr/>
              </a:pPr>
              <a:endParaRPr lang="en-GB" sz="500" b="1" dirty="0">
                <a:solidFill>
                  <a:srgbClr val="1F1D21"/>
                </a:solidFill>
                <a:latin typeface="Arial"/>
              </a:endParaRPr>
            </a:p>
            <a:p>
              <a:pPr marL="0" indent="0" defTabSz="685800">
                <a:spcBef>
                  <a:spcPts val="900"/>
                </a:spcBef>
                <a:buNone/>
                <a:defRPr/>
              </a:pPr>
              <a:endParaRPr lang="en-US" sz="500" b="1" dirty="0">
                <a:solidFill>
                  <a:srgbClr val="1F1D21"/>
                </a:solidFill>
              </a:endParaRPr>
            </a:p>
          </p:txBody>
        </p:sp>
        <p:sp>
          <p:nvSpPr>
            <p:cNvPr id="7" name="TextBox 6"/>
            <p:cNvSpPr txBox="1"/>
            <p:nvPr/>
          </p:nvSpPr>
          <p:spPr>
            <a:xfrm>
              <a:off x="9506941" y="5646343"/>
              <a:ext cx="1149267" cy="657638"/>
            </a:xfrm>
            <a:prstGeom prst="rect">
              <a:avLst/>
            </a:prstGeom>
            <a:noFill/>
          </p:spPr>
          <p:txBody>
            <a:bodyPr wrap="none" rtlCol="0">
              <a:spAutoFit/>
            </a:bodyPr>
            <a:lstStyle/>
            <a:p>
              <a:pPr>
                <a:lnSpc>
                  <a:spcPct val="95000"/>
                </a:lnSpc>
                <a:buSzPct val="110000"/>
              </a:pPr>
              <a:r>
                <a:rPr lang="en-US" sz="550" dirty="0">
                  <a:latin typeface="Century Gothic" panose="020B0502020202020204" pitchFamily="34" charset="0"/>
                </a:rPr>
                <a:t>Ludwig Kappos, MD </a:t>
              </a:r>
            </a:p>
            <a:p>
              <a:pPr>
                <a:lnSpc>
                  <a:spcPct val="95000"/>
                </a:lnSpc>
                <a:buSzPct val="110000"/>
              </a:pPr>
              <a:r>
                <a:rPr lang="en-US" sz="550" dirty="0">
                  <a:latin typeface="Century Gothic" panose="020B0502020202020204" pitchFamily="34" charset="0"/>
                </a:rPr>
                <a:t>Fred Lublin, MD</a:t>
              </a:r>
            </a:p>
            <a:p>
              <a:pPr>
                <a:lnSpc>
                  <a:spcPct val="95000"/>
                </a:lnSpc>
                <a:buSzPct val="110000"/>
              </a:pPr>
              <a:r>
                <a:rPr lang="en-US" sz="550" dirty="0">
                  <a:latin typeface="Century Gothic" panose="020B0502020202020204" pitchFamily="34" charset="0"/>
                </a:rPr>
                <a:t>Xavier Montalban, MD</a:t>
              </a:r>
            </a:p>
            <a:p>
              <a:pPr>
                <a:lnSpc>
                  <a:spcPct val="95000"/>
                </a:lnSpc>
                <a:buSzPct val="110000"/>
              </a:pPr>
              <a:r>
                <a:rPr lang="en-US" sz="550" dirty="0" err="1">
                  <a:latin typeface="Century Gothic" panose="020B0502020202020204" pitchFamily="34" charset="0"/>
                </a:rPr>
                <a:t>Kottil</a:t>
              </a:r>
              <a:r>
                <a:rPr lang="en-US" sz="550" dirty="0">
                  <a:latin typeface="Century Gothic" panose="020B0502020202020204" pitchFamily="34" charset="0"/>
                </a:rPr>
                <a:t> </a:t>
              </a:r>
              <a:r>
                <a:rPr lang="en-US" sz="550" dirty="0" err="1">
                  <a:latin typeface="Century Gothic" panose="020B0502020202020204" pitchFamily="34" charset="0"/>
                </a:rPr>
                <a:t>Rammohan</a:t>
              </a:r>
              <a:r>
                <a:rPr lang="en-US" sz="550" dirty="0">
                  <a:latin typeface="Century Gothic" panose="020B0502020202020204" pitchFamily="34" charset="0"/>
                </a:rPr>
                <a:t>, MD</a:t>
              </a:r>
            </a:p>
            <a:p>
              <a:pPr>
                <a:lnSpc>
                  <a:spcPct val="95000"/>
                </a:lnSpc>
                <a:buSzPct val="110000"/>
              </a:pPr>
              <a:r>
                <a:rPr lang="en-US" sz="550" dirty="0">
                  <a:latin typeface="Century Gothic" panose="020B0502020202020204" pitchFamily="34" charset="0"/>
                </a:rPr>
                <a:t>Krzysztof </a:t>
              </a:r>
              <a:r>
                <a:rPr lang="en-US" sz="550" dirty="0" err="1">
                  <a:latin typeface="Century Gothic" panose="020B0502020202020204" pitchFamily="34" charset="0"/>
                </a:rPr>
                <a:t>Selmaj</a:t>
              </a:r>
              <a:r>
                <a:rPr lang="en-US" sz="550" dirty="0">
                  <a:latin typeface="Century Gothic" panose="020B0502020202020204" pitchFamily="34" charset="0"/>
                </a:rPr>
                <a:t>, MD</a:t>
              </a:r>
            </a:p>
            <a:p>
              <a:pPr>
                <a:lnSpc>
                  <a:spcPct val="95000"/>
                </a:lnSpc>
                <a:buSzPct val="110000"/>
              </a:pPr>
              <a:r>
                <a:rPr lang="en-US" sz="550" dirty="0">
                  <a:latin typeface="Century Gothic" panose="020B0502020202020204" pitchFamily="34" charset="0"/>
                </a:rPr>
                <a:t>Anthony Traboulsee, MD</a:t>
              </a:r>
            </a:p>
            <a:p>
              <a:pPr>
                <a:lnSpc>
                  <a:spcPct val="95000"/>
                </a:lnSpc>
                <a:buSzPct val="110000"/>
              </a:pPr>
              <a:r>
                <a:rPr lang="en-US" sz="550" dirty="0">
                  <a:latin typeface="Century Gothic" panose="020B0502020202020204" pitchFamily="34" charset="0"/>
                </a:rPr>
                <a:t>Jerry Wolinsky, MD</a:t>
              </a:r>
            </a:p>
          </p:txBody>
        </p:sp>
      </p:grpSp>
      <p:sp>
        <p:nvSpPr>
          <p:cNvPr id="9" name="Rectangle 8"/>
          <p:cNvSpPr>
            <a:spLocks noChangeArrowheads="1"/>
          </p:cNvSpPr>
          <p:nvPr/>
        </p:nvSpPr>
        <p:spPr bwMode="auto">
          <a:xfrm>
            <a:off x="228600" y="91169"/>
            <a:ext cx="8801100" cy="73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dirty="0">
                <a:solidFill>
                  <a:schemeClr val="tx2"/>
                </a:solidFill>
                <a:effectLst>
                  <a:outerShdw blurRad="38100" dist="38100" dir="2700000" algn="tl">
                    <a:srgbClr val="000000">
                      <a:alpha val="43137"/>
                    </a:srgbClr>
                  </a:outerShdw>
                </a:effectLst>
              </a:rPr>
              <a:t>Accepting on behalf of my many colleagues and </a:t>
            </a:r>
            <a:r>
              <a:rPr lang="en-US" sz="2800" b="1" dirty="0" smtClean="0">
                <a:solidFill>
                  <a:schemeClr val="tx2"/>
                </a:solidFill>
                <a:effectLst>
                  <a:outerShdw blurRad="38100" dist="38100" dir="2700000" algn="tl">
                    <a:srgbClr val="000000">
                      <a:alpha val="43137"/>
                    </a:srgbClr>
                  </a:outerShdw>
                </a:effectLst>
              </a:rPr>
              <a:t>patients</a:t>
            </a:r>
            <a:endParaRPr lang="en-US" sz="2800" b="1" dirty="0">
              <a:solidFill>
                <a:schemeClr val="tx2"/>
              </a:solidFill>
              <a:effectLst>
                <a:outerShdw blurRad="38100" dist="38100" dir="2700000" algn="tl">
                  <a:srgbClr val="000000">
                    <a:alpha val="43137"/>
                  </a:srgbClr>
                </a:outerShdw>
              </a:effectLst>
            </a:endParaRPr>
          </a:p>
        </p:txBody>
      </p:sp>
      <p:grpSp>
        <p:nvGrpSpPr>
          <p:cNvPr id="12" name="Group 11"/>
          <p:cNvGrpSpPr>
            <a:grpSpLocks noChangeAspect="1"/>
          </p:cNvGrpSpPr>
          <p:nvPr/>
        </p:nvGrpSpPr>
        <p:grpSpPr>
          <a:xfrm>
            <a:off x="1096549" y="5638800"/>
            <a:ext cx="1265651" cy="1005840"/>
            <a:chOff x="9587140" y="3575587"/>
            <a:chExt cx="2399914" cy="1946195"/>
          </a:xfrm>
        </p:grpSpPr>
        <p:pic>
          <p:nvPicPr>
            <p:cNvPr id="10" name="Picture 9"/>
            <p:cNvPicPr>
              <a:picLocks noChangeAspect="1"/>
            </p:cNvPicPr>
            <p:nvPr/>
          </p:nvPicPr>
          <p:blipFill>
            <a:blip r:embed="rId2"/>
            <a:stretch>
              <a:fillRect/>
            </a:stretch>
          </p:blipFill>
          <p:spPr>
            <a:xfrm>
              <a:off x="9736405" y="5179265"/>
              <a:ext cx="2101384" cy="342517"/>
            </a:xfrm>
            <a:prstGeom prst="rect">
              <a:avLst/>
            </a:prstGeom>
          </p:spPr>
        </p:pic>
        <p:pic>
          <p:nvPicPr>
            <p:cNvPr id="11" name="Picture 10"/>
            <p:cNvPicPr>
              <a:picLocks noChangeAspect="1"/>
            </p:cNvPicPr>
            <p:nvPr/>
          </p:nvPicPr>
          <p:blipFill>
            <a:blip r:embed="rId3"/>
            <a:stretch>
              <a:fillRect/>
            </a:stretch>
          </p:blipFill>
          <p:spPr>
            <a:xfrm>
              <a:off x="9587140" y="3575587"/>
              <a:ext cx="2399914" cy="1536982"/>
            </a:xfrm>
            <a:prstGeom prst="rect">
              <a:avLst/>
            </a:prstGeom>
          </p:spPr>
        </p:pic>
      </p:grpSp>
    </p:spTree>
    <p:extLst>
      <p:ext uri="{BB962C8B-B14F-4D97-AF65-F5344CB8AC3E}">
        <p14:creationId xmlns:p14="http://schemas.microsoft.com/office/powerpoint/2010/main" val="3874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81800" y="6400800"/>
            <a:ext cx="2133600" cy="273844"/>
          </a:xfrm>
        </p:spPr>
        <p:txBody>
          <a:bodyPr/>
          <a:lstStyle/>
          <a:p>
            <a:fld id="{CEDD7458-2737-416E-A6FD-79B0DB1EAC30}" type="slidenum">
              <a:rPr lang="en-US" smtClean="0"/>
              <a:t>20</a:t>
            </a:fld>
            <a:endParaRPr lang="en-US" dirty="0"/>
          </a:p>
        </p:txBody>
      </p:sp>
      <p:sp>
        <p:nvSpPr>
          <p:cNvPr id="3" name="Title 4"/>
          <p:cNvSpPr txBox="1">
            <a:spLocks/>
          </p:cNvSpPr>
          <p:nvPr/>
        </p:nvSpPr>
        <p:spPr>
          <a:xfrm>
            <a:off x="152400" y="207059"/>
            <a:ext cx="7162800"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solidFill>
                <a:effectLst>
                  <a:outerShdw blurRad="38100" dist="38100" dir="2700000" algn="tl">
                    <a:srgbClr val="000000">
                      <a:alpha val="43137"/>
                    </a:srgbClr>
                  </a:outerShdw>
                </a:effectLst>
              </a:rPr>
              <a:t>Oratorio – The Essential Primary Outcome</a:t>
            </a:r>
            <a:endParaRPr lang="en-US" sz="2800" b="1" dirty="0">
              <a:solidFill>
                <a:schemeClr val="tx2"/>
              </a:solidFill>
              <a:effectLst>
                <a:outerShdw blurRad="38100" dist="38100" dir="2700000" algn="tl">
                  <a:srgbClr val="000000">
                    <a:alpha val="43137"/>
                  </a:srgbClr>
                </a:outerShdw>
              </a:effectLst>
            </a:endParaRPr>
          </a:p>
        </p:txBody>
      </p:sp>
      <p:grpSp>
        <p:nvGrpSpPr>
          <p:cNvPr id="13" name="Group 12"/>
          <p:cNvGrpSpPr>
            <a:grpSpLocks noChangeAspect="1"/>
          </p:cNvGrpSpPr>
          <p:nvPr/>
        </p:nvGrpSpPr>
        <p:grpSpPr>
          <a:xfrm>
            <a:off x="457199" y="2307372"/>
            <a:ext cx="5486400" cy="3186280"/>
            <a:chOff x="304800" y="3657600"/>
            <a:chExt cx="5295901" cy="2845356"/>
          </a:xfrm>
        </p:grpSpPr>
        <p:pic>
          <p:nvPicPr>
            <p:cNvPr id="6" name="Picture 5"/>
            <p:cNvPicPr>
              <a:picLocks noChangeAspect="1"/>
            </p:cNvPicPr>
            <p:nvPr/>
          </p:nvPicPr>
          <p:blipFill>
            <a:blip r:embed="rId3"/>
            <a:stretch>
              <a:fillRect/>
            </a:stretch>
          </p:blipFill>
          <p:spPr>
            <a:xfrm>
              <a:off x="357648" y="3662455"/>
              <a:ext cx="5243053" cy="2840501"/>
            </a:xfrm>
            <a:prstGeom prst="rect">
              <a:avLst/>
            </a:prstGeom>
            <a:effectLst>
              <a:outerShdw blurRad="50800" dist="38100" dir="2700000" algn="tl" rotWithShape="0">
                <a:prstClr val="black">
                  <a:alpha val="40000"/>
                </a:prstClr>
              </a:outerShdw>
            </a:effectLst>
          </p:spPr>
        </p:pic>
        <p:sp>
          <p:nvSpPr>
            <p:cNvPr id="10" name="Rectangle 9"/>
            <p:cNvSpPr/>
            <p:nvPr/>
          </p:nvSpPr>
          <p:spPr>
            <a:xfrm>
              <a:off x="304800" y="3657600"/>
              <a:ext cx="152400" cy="194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3733800" y="3657600"/>
              <a:ext cx="482945" cy="115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 name="Group 16"/>
          <p:cNvGrpSpPr>
            <a:grpSpLocks noChangeAspect="1"/>
          </p:cNvGrpSpPr>
          <p:nvPr/>
        </p:nvGrpSpPr>
        <p:grpSpPr>
          <a:xfrm>
            <a:off x="3886200" y="3600419"/>
            <a:ext cx="5029200" cy="2735524"/>
            <a:chOff x="5565062" y="2441023"/>
            <a:chExt cx="3412641" cy="1856232"/>
          </a:xfrm>
        </p:grpSpPr>
        <p:pic>
          <p:nvPicPr>
            <p:cNvPr id="15" name="Picture 14"/>
            <p:cNvPicPr>
              <a:picLocks noChangeAspect="1"/>
            </p:cNvPicPr>
            <p:nvPr/>
          </p:nvPicPr>
          <p:blipFill>
            <a:blip r:embed="rId4"/>
            <a:stretch>
              <a:fillRect/>
            </a:stretch>
          </p:blipFill>
          <p:spPr>
            <a:xfrm>
              <a:off x="5577349" y="2441023"/>
              <a:ext cx="3400354" cy="1856232"/>
            </a:xfrm>
            <a:prstGeom prst="rect">
              <a:avLst/>
            </a:prstGeom>
          </p:spPr>
        </p:pic>
        <p:sp>
          <p:nvSpPr>
            <p:cNvPr id="16" name="Rectangle 15"/>
            <p:cNvSpPr/>
            <p:nvPr/>
          </p:nvSpPr>
          <p:spPr>
            <a:xfrm>
              <a:off x="5565062" y="2441024"/>
              <a:ext cx="45719" cy="225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Rectangle 18"/>
          <p:cNvSpPr/>
          <p:nvPr/>
        </p:nvSpPr>
        <p:spPr>
          <a:xfrm>
            <a:off x="4800600" y="766514"/>
            <a:ext cx="3429000" cy="1477328"/>
          </a:xfrm>
          <a:prstGeom prst="rect">
            <a:avLst/>
          </a:prstGeom>
          <a:solidFill>
            <a:schemeClr val="bg1"/>
          </a:solidFill>
        </p:spPr>
        <p:txBody>
          <a:bodyPr wrap="square">
            <a:spAutoFit/>
          </a:bodyPr>
          <a:lstStyle/>
          <a:p>
            <a:r>
              <a:rPr lang="en-US" i="1" dirty="0"/>
              <a:t>Inclusion criteria:</a:t>
            </a:r>
          </a:p>
          <a:p>
            <a:pPr marL="85725" indent="-128588">
              <a:defRPr/>
            </a:pPr>
            <a:r>
              <a:rPr lang="en-US" sz="1200" dirty="0"/>
              <a:t>Diagnosis of PPMS (variant McDonald 2005)</a:t>
            </a:r>
          </a:p>
          <a:p>
            <a:pPr marL="85725" indent="-128588">
              <a:defRPr/>
            </a:pPr>
            <a:r>
              <a:rPr lang="en-US" sz="1200" dirty="0"/>
              <a:t>  ≥1 year of disease progression plus two of three criteria: positive brain MRI; positive spinal cord MRI; AND </a:t>
            </a:r>
            <a:r>
              <a:rPr lang="en-US" sz="1200" dirty="0">
                <a:solidFill>
                  <a:srgbClr val="C00000"/>
                </a:solidFill>
              </a:rPr>
              <a:t>positive CSF</a:t>
            </a:r>
          </a:p>
          <a:p>
            <a:pPr marL="85725" indent="-128588">
              <a:defRPr/>
            </a:pPr>
            <a:r>
              <a:rPr lang="en-US" sz="1200" dirty="0"/>
              <a:t>Age 18</a:t>
            </a:r>
            <a:r>
              <a:rPr lang="en-US" sz="1200" dirty="0">
                <a:cs typeface="Arial"/>
              </a:rPr>
              <a:t>–</a:t>
            </a:r>
            <a:r>
              <a:rPr lang="en-US" sz="1200" dirty="0"/>
              <a:t>55 years</a:t>
            </a:r>
          </a:p>
          <a:p>
            <a:pPr marL="85725" indent="-128588">
              <a:defRPr/>
            </a:pPr>
            <a:r>
              <a:rPr lang="en-US" sz="1200" dirty="0"/>
              <a:t>EDSS 3.0</a:t>
            </a:r>
            <a:r>
              <a:rPr lang="en-US" sz="1200" dirty="0">
                <a:cs typeface="Arial"/>
              </a:rPr>
              <a:t>–</a:t>
            </a:r>
            <a:r>
              <a:rPr lang="en-US" sz="1200" dirty="0"/>
              <a:t>6.5</a:t>
            </a:r>
          </a:p>
        </p:txBody>
      </p:sp>
      <p:pic>
        <p:nvPicPr>
          <p:cNvPr id="7" name="Picture 6"/>
          <p:cNvPicPr>
            <a:picLocks noChangeAspect="1"/>
          </p:cNvPicPr>
          <p:nvPr/>
        </p:nvPicPr>
        <p:blipFill>
          <a:blip r:embed="rId5"/>
          <a:stretch>
            <a:fillRect/>
          </a:stretch>
        </p:blipFill>
        <p:spPr>
          <a:xfrm>
            <a:off x="242394" y="817991"/>
            <a:ext cx="4404475" cy="9209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98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00800"/>
            <a:ext cx="2133600" cy="365125"/>
          </a:xfrm>
        </p:spPr>
        <p:txBody>
          <a:bodyPr/>
          <a:lstStyle/>
          <a:p>
            <a:fld id="{CEDD7458-2737-416E-A6FD-79B0DB1EAC30}" type="slidenum">
              <a:rPr lang="en-US" smtClean="0"/>
              <a:t>21</a:t>
            </a:fld>
            <a:endParaRPr lang="en-US" dirty="0"/>
          </a:p>
        </p:txBody>
      </p:sp>
      <p:pic>
        <p:nvPicPr>
          <p:cNvPr id="4" name="Picture 3"/>
          <p:cNvPicPr>
            <a:picLocks noChangeAspect="1"/>
          </p:cNvPicPr>
          <p:nvPr/>
        </p:nvPicPr>
        <p:blipFill>
          <a:blip r:embed="rId2"/>
          <a:stretch>
            <a:fillRect/>
          </a:stretch>
        </p:blipFill>
        <p:spPr>
          <a:xfrm>
            <a:off x="457200" y="990600"/>
            <a:ext cx="5029200" cy="3020425"/>
          </a:xfrm>
          <a:prstGeom prst="rect">
            <a:avLst/>
          </a:prstGeom>
        </p:spPr>
      </p:pic>
      <p:pic>
        <p:nvPicPr>
          <p:cNvPr id="5" name="Picture 4"/>
          <p:cNvPicPr>
            <a:picLocks noChangeAspect="1"/>
          </p:cNvPicPr>
          <p:nvPr/>
        </p:nvPicPr>
        <p:blipFill>
          <a:blip r:embed="rId3"/>
          <a:stretch>
            <a:fillRect/>
          </a:stretch>
        </p:blipFill>
        <p:spPr>
          <a:xfrm>
            <a:off x="3733800" y="3558263"/>
            <a:ext cx="5029200" cy="3050499"/>
          </a:xfrm>
          <a:prstGeom prst="rect">
            <a:avLst/>
          </a:prstGeom>
        </p:spPr>
      </p:pic>
      <p:sp>
        <p:nvSpPr>
          <p:cNvPr id="6" name="Title 4"/>
          <p:cNvSpPr txBox="1">
            <a:spLocks/>
          </p:cNvSpPr>
          <p:nvPr/>
        </p:nvSpPr>
        <p:spPr>
          <a:xfrm>
            <a:off x="152400" y="207059"/>
            <a:ext cx="7162800"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solidFill>
                <a:effectLst>
                  <a:outerShdw blurRad="38100" dist="38100" dir="2700000" algn="tl">
                    <a:srgbClr val="000000">
                      <a:alpha val="43137"/>
                    </a:srgbClr>
                  </a:outerShdw>
                </a:effectLst>
              </a:rPr>
              <a:t>Oratorio – Effects on Evolving Pathology</a:t>
            </a:r>
            <a:endParaRPr lang="en-US" sz="28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07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D7458-2737-416E-A6FD-79B0DB1EAC30}" type="slidenum">
              <a:rPr lang="en-US" smtClean="0"/>
              <a:t>22</a:t>
            </a:fld>
            <a:endParaRPr lang="en-US"/>
          </a:p>
        </p:txBody>
      </p:sp>
      <p:pic>
        <p:nvPicPr>
          <p:cNvPr id="3" name="Picture 2"/>
          <p:cNvPicPr>
            <a:picLocks noChangeAspect="1"/>
          </p:cNvPicPr>
          <p:nvPr/>
        </p:nvPicPr>
        <p:blipFill>
          <a:blip r:embed="rId3"/>
          <a:stretch>
            <a:fillRect/>
          </a:stretch>
        </p:blipFill>
        <p:spPr>
          <a:xfrm>
            <a:off x="304800" y="1066799"/>
            <a:ext cx="6400800" cy="3460108"/>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2438400" y="2811781"/>
            <a:ext cx="6400800" cy="3544571"/>
          </a:xfrm>
          <a:prstGeom prst="rect">
            <a:avLst/>
          </a:prstGeom>
          <a:effectLst>
            <a:outerShdw blurRad="50800" dist="38100" dir="2700000" algn="tl" rotWithShape="0">
              <a:prstClr val="black">
                <a:alpha val="40000"/>
              </a:prstClr>
            </a:outerShdw>
          </a:effectLst>
        </p:spPr>
      </p:pic>
      <p:sp>
        <p:nvSpPr>
          <p:cNvPr id="5" name="Title 4"/>
          <p:cNvSpPr txBox="1">
            <a:spLocks/>
          </p:cNvSpPr>
          <p:nvPr/>
        </p:nvSpPr>
        <p:spPr>
          <a:xfrm>
            <a:off x="152400" y="207059"/>
            <a:ext cx="7162800"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solidFill>
                <a:effectLst>
                  <a:outerShdw blurRad="38100" dist="38100" dir="2700000" algn="tl">
                    <a:srgbClr val="000000">
                      <a:alpha val="43137"/>
                    </a:srgbClr>
                  </a:outerShdw>
                </a:effectLst>
              </a:rPr>
              <a:t>Oratorio – Effects on Composites</a:t>
            </a:r>
            <a:endParaRPr lang="en-US" sz="28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670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1677" y="6354362"/>
            <a:ext cx="2133600" cy="365125"/>
          </a:xfrm>
        </p:spPr>
        <p:txBody>
          <a:bodyPr/>
          <a:lstStyle/>
          <a:p>
            <a:fld id="{CEDD7458-2737-416E-A6FD-79B0DB1EAC30}" type="slidenum">
              <a:rPr lang="en-US" smtClean="0"/>
              <a:t>23</a:t>
            </a:fld>
            <a:endParaRPr lang="en-US" dirty="0"/>
          </a:p>
        </p:txBody>
      </p:sp>
      <p:sp>
        <p:nvSpPr>
          <p:cNvPr id="3" name="Text Box 5"/>
          <p:cNvSpPr txBox="1">
            <a:spLocks noChangeArrowheads="1"/>
          </p:cNvSpPr>
          <p:nvPr/>
        </p:nvSpPr>
        <p:spPr bwMode="auto">
          <a:xfrm>
            <a:off x="0" y="6517371"/>
            <a:ext cx="5029200" cy="307777"/>
          </a:xfrm>
          <a:prstGeom prst="rect">
            <a:avLst/>
          </a:prstGeom>
          <a:noFill/>
          <a:ln w="9525">
            <a:noFill/>
            <a:miter lim="800000"/>
            <a:headEnd/>
            <a:tailEnd/>
          </a:ln>
          <a:effectLst/>
        </p:spPr>
        <p:txBody>
          <a:bodyPr wrap="square">
            <a:spAutoFit/>
          </a:bodyPr>
          <a:lstStyle/>
          <a:p>
            <a:pPr algn="l" rtl="0" fontAlgn="base">
              <a:spcBef>
                <a:spcPct val="0"/>
              </a:spcBef>
              <a:spcAft>
                <a:spcPct val="0"/>
              </a:spcAft>
              <a:defRPr/>
            </a:pPr>
            <a:r>
              <a:rPr lang="en-US" sz="1400" dirty="0">
                <a:latin typeface="Calibri" pitchFamily="34" charset="0"/>
              </a:rPr>
              <a:t>Wolinsky et al </a:t>
            </a:r>
            <a:r>
              <a:rPr lang="en-US" sz="1400" i="1" dirty="0">
                <a:latin typeface="Calibri" pitchFamily="34" charset="0"/>
              </a:rPr>
              <a:t>American Academy of Neurology </a:t>
            </a:r>
            <a:r>
              <a:rPr lang="en-US" sz="1400" dirty="0">
                <a:latin typeface="Calibri" pitchFamily="34" charset="0"/>
              </a:rPr>
              <a:t>Vancouver, 2016</a:t>
            </a:r>
          </a:p>
        </p:txBody>
      </p:sp>
      <p:sp>
        <p:nvSpPr>
          <p:cNvPr id="5" name="Text Placeholder 9"/>
          <p:cNvSpPr txBox="1">
            <a:spLocks/>
          </p:cNvSpPr>
          <p:nvPr/>
        </p:nvSpPr>
        <p:spPr>
          <a:xfrm>
            <a:off x="1250934" y="5692043"/>
            <a:ext cx="5715000" cy="403957"/>
          </a:xfrm>
          <a:prstGeom prst="rect">
            <a:avLst/>
          </a:prstGeom>
        </p:spPr>
        <p:txBody>
          <a:bodyPr wrap="square" anchor="b">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675" dirty="0"/>
              <a:t>*Analysis based on ITT population; p-value based on log-rank test stratified by geographic region and age.  Patients with initial disability progression who discontinued treatment early with no confirmatory EDSS assessment were considered as having confirmed disability progression.</a:t>
            </a:r>
          </a:p>
          <a:p>
            <a:pPr marL="0" indent="0">
              <a:spcBef>
                <a:spcPts val="0"/>
              </a:spcBef>
              <a:buNone/>
            </a:pPr>
            <a:r>
              <a:rPr lang="en-US" sz="675" dirty="0"/>
              <a:t>CDP, confirmed disability progression; Gd</a:t>
            </a:r>
            <a:r>
              <a:rPr lang="en-US" sz="675" baseline="30000" dirty="0"/>
              <a:t>+</a:t>
            </a:r>
            <a:r>
              <a:rPr lang="en-US" sz="675" dirty="0"/>
              <a:t>, gadolinium-enhancing; EDSS, Expanded Disability Status Scale; HR, hazard ratio; </a:t>
            </a:r>
            <a:r>
              <a:rPr lang="en-US" sz="675" dirty="0">
                <a:solidFill>
                  <a:srgbClr val="1F1D21"/>
                </a:solidFill>
              </a:rPr>
              <a:t>ITT, intent to treat</a:t>
            </a:r>
            <a:r>
              <a:rPr lang="en-US" sz="675" dirty="0"/>
              <a:t>.</a:t>
            </a:r>
            <a:endParaRPr lang="en-US" sz="675" dirty="0">
              <a:solidFill>
                <a:srgbClr val="FF0000"/>
              </a:solidFill>
            </a:endParaRPr>
          </a:p>
        </p:txBody>
      </p:sp>
      <p:graphicFrame>
        <p:nvGraphicFramePr>
          <p:cNvPr id="7" name="Table 6"/>
          <p:cNvGraphicFramePr>
            <a:graphicFrameLocks noGrp="1" noChangeAspect="1"/>
          </p:cNvGraphicFramePr>
          <p:nvPr>
            <p:extLst>
              <p:ext uri="{D42A27DB-BD31-4B8C-83A1-F6EECF244321}">
                <p14:modId xmlns:p14="http://schemas.microsoft.com/office/powerpoint/2010/main" val="2161133065"/>
              </p:ext>
            </p:extLst>
          </p:nvPr>
        </p:nvGraphicFramePr>
        <p:xfrm>
          <a:off x="1282324" y="3658215"/>
          <a:ext cx="5728076" cy="1998695"/>
        </p:xfrm>
        <a:graphic>
          <a:graphicData uri="http://schemas.openxmlformats.org/drawingml/2006/table">
            <a:tbl>
              <a:tblPr firstRow="1" bandRow="1">
                <a:tableStyleId>{5C22544A-7EE6-4342-B048-85BDC9FD1C3A}</a:tableStyleId>
              </a:tblPr>
              <a:tblGrid>
                <a:gridCol w="925533"/>
                <a:gridCol w="803363"/>
                <a:gridCol w="715872"/>
                <a:gridCol w="603233"/>
                <a:gridCol w="1082270"/>
                <a:gridCol w="709858"/>
                <a:gridCol w="887947"/>
              </a:tblGrid>
              <a:tr h="43449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smtClean="0">
                        <a:solidFill>
                          <a:schemeClr val="bg1"/>
                        </a:solidFill>
                      </a:endParaRPr>
                    </a:p>
                  </a:txBody>
                  <a:tcPr marL="68580" marR="68580" marT="34290" marB="34290">
                    <a:solidFill>
                      <a:schemeClr val="bg1"/>
                    </a:solidFill>
                  </a:tcPr>
                </a:tc>
                <a:tc gridSpan="2">
                  <a:txBody>
                    <a:bodyPr/>
                    <a:lstStyle/>
                    <a:p>
                      <a:pPr algn="ctr"/>
                      <a:r>
                        <a:rPr lang="en-US" sz="900" dirty="0" smtClean="0"/>
                        <a:t>Placebo</a:t>
                      </a:r>
                    </a:p>
                    <a:p>
                      <a:pPr algn="ctr"/>
                      <a:r>
                        <a:rPr lang="en-US" sz="900" dirty="0" smtClean="0"/>
                        <a:t>(N=244)</a:t>
                      </a:r>
                    </a:p>
                  </a:txBody>
                  <a:tcPr marL="68580" marR="68580" marT="34290" marB="34290">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sz="1200"/>
                    </a:p>
                  </a:txBody>
                  <a:tcPr/>
                </a:tc>
                <a:tc gridSpan="2">
                  <a:txBody>
                    <a:bodyPr/>
                    <a:lstStyle/>
                    <a:p>
                      <a:pPr algn="ctr"/>
                      <a:r>
                        <a:rPr lang="en-US" sz="900" dirty="0" smtClean="0"/>
                        <a:t>Ocrelizumab</a:t>
                      </a:r>
                      <a:endParaRPr lang="en-US" sz="900" baseline="0" dirty="0" smtClean="0"/>
                    </a:p>
                    <a:p>
                      <a:pPr algn="ctr"/>
                      <a:r>
                        <a:rPr lang="en-US" sz="900" dirty="0" smtClean="0"/>
                        <a:t>(N=488)</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US" sz="1200"/>
                    </a:p>
                  </a:txBody>
                  <a:tcPr/>
                </a:tc>
                <a:tc rowSpan="2">
                  <a:txBody>
                    <a:bodyPr/>
                    <a:lstStyle/>
                    <a:p>
                      <a:pPr algn="ctr"/>
                      <a:r>
                        <a:rPr lang="en-US" sz="900" dirty="0" smtClean="0"/>
                        <a:t>Hazard</a:t>
                      </a:r>
                    </a:p>
                    <a:p>
                      <a:pPr algn="ctr"/>
                      <a:r>
                        <a:rPr lang="en-US" sz="900" dirty="0" smtClean="0"/>
                        <a:t>Ratio</a:t>
                      </a:r>
                      <a:endParaRPr lang="en-US" sz="900" dirty="0"/>
                    </a:p>
                  </a:txBody>
                  <a:tcPr marL="68580" marR="68580" marT="34290" marB="34290" anchor="ctr">
                    <a:lnL w="12700" cap="flat" cmpd="sng" algn="ctr">
                      <a:solidFill>
                        <a:schemeClr val="bg1"/>
                      </a:solidFill>
                      <a:prstDash val="solid"/>
                      <a:round/>
                      <a:headEnd type="none" w="med" len="med"/>
                      <a:tailEnd type="none" w="med" len="med"/>
                    </a:lnL>
                  </a:tcPr>
                </a:tc>
                <a:tc rowSpan="2">
                  <a:txBody>
                    <a:bodyPr/>
                    <a:lstStyle/>
                    <a:p>
                      <a:pPr algn="ctr"/>
                      <a:r>
                        <a:rPr lang="en-US" sz="900" dirty="0" smtClean="0"/>
                        <a:t>95% CI</a:t>
                      </a:r>
                      <a:endParaRPr lang="en-US" sz="900" dirty="0"/>
                    </a:p>
                  </a:txBody>
                  <a:tcPr marL="68580" marR="68580" marT="34290" marB="34290" anchor="ctr"/>
                </a:tc>
              </a:tr>
              <a:tr h="260699">
                <a:tc vMerge="1">
                  <a:txBody>
                    <a:bodyPr/>
                    <a:lstStyle/>
                    <a:p>
                      <a:endParaRPr lang="en-US"/>
                    </a:p>
                  </a:txBody>
                  <a:tcPr/>
                </a:tc>
                <a:tc>
                  <a:txBody>
                    <a:bodyPr/>
                    <a:lstStyle/>
                    <a:p>
                      <a:pPr algn="ctr"/>
                      <a:r>
                        <a:rPr lang="en-US" sz="900" b="1" dirty="0" smtClean="0">
                          <a:solidFill>
                            <a:schemeClr val="bg1"/>
                          </a:solidFill>
                        </a:rPr>
                        <a:t>n</a:t>
                      </a:r>
                      <a:endParaRPr lang="en-US" sz="900" b="1"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b="1" dirty="0" smtClean="0">
                          <a:solidFill>
                            <a:schemeClr val="bg1"/>
                          </a:solidFill>
                        </a:rPr>
                        <a:t>Events</a:t>
                      </a:r>
                      <a:endParaRPr lang="en-US" sz="900" b="1" dirty="0">
                        <a:solidFill>
                          <a:schemeClr val="bg1"/>
                        </a:solidFill>
                      </a:endParaRPr>
                    </a:p>
                  </a:txBody>
                  <a:tcPr marL="68580" marR="68580" marT="34290" marB="3429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900" b="1" dirty="0" smtClean="0">
                          <a:solidFill>
                            <a:schemeClr val="bg1"/>
                          </a:solidFill>
                        </a:rPr>
                        <a:t> n</a:t>
                      </a:r>
                      <a:endParaRPr lang="en-US" sz="900" b="1" dirty="0">
                        <a:solidFill>
                          <a:schemeClr val="bg1"/>
                        </a:solidFill>
                      </a:endParaRPr>
                    </a:p>
                  </a:txBody>
                  <a:tcPr marL="68580" marR="68580" marT="34290" marB="34290">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p>
                      <a:pPr algn="ctr"/>
                      <a:r>
                        <a:rPr lang="en-US" sz="900" b="1" dirty="0" smtClean="0">
                          <a:solidFill>
                            <a:schemeClr val="bg1"/>
                          </a:solidFill>
                        </a:rPr>
                        <a:t>Events</a:t>
                      </a:r>
                      <a:endParaRPr lang="en-US" sz="900" b="1" dirty="0">
                        <a:solidFill>
                          <a:schemeClr val="bg1"/>
                        </a:solidFill>
                      </a:endParaRPr>
                    </a:p>
                  </a:txBody>
                  <a:tcPr marL="68580" marR="68580" marT="34290" marB="3429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vMerge="1">
                  <a:txBody>
                    <a:bodyPr/>
                    <a:lstStyle/>
                    <a:p>
                      <a:endParaRPr lang="en-US"/>
                    </a:p>
                  </a:txBody>
                  <a:tcPr/>
                </a:tc>
                <a:tc vMerge="1">
                  <a:txBody>
                    <a:bodyPr/>
                    <a:lstStyle/>
                    <a:p>
                      <a:endParaRPr lang="en-US"/>
                    </a:p>
                  </a:txBody>
                  <a:tcPr/>
                </a:tc>
              </a:tr>
              <a:tr h="434499">
                <a:tc>
                  <a:txBody>
                    <a:bodyPr/>
                    <a:lstStyle/>
                    <a:p>
                      <a:pPr algn="l"/>
                      <a:r>
                        <a:rPr lang="en-US" sz="900" b="1" dirty="0" smtClean="0">
                          <a:solidFill>
                            <a:schemeClr val="tx1"/>
                          </a:solidFill>
                        </a:rPr>
                        <a:t>Overall population</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244</a:t>
                      </a:r>
                      <a:endParaRPr lang="en-US" sz="900" b="1" dirty="0">
                        <a:solidFill>
                          <a:schemeClr val="tx1"/>
                        </a:solidFill>
                      </a:endParaRPr>
                    </a:p>
                  </a:txBody>
                  <a:tcPr marL="68580" marR="68580" marT="34290" marB="34290" anchor="ct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solidFill>
                            <a:schemeClr val="tx1"/>
                          </a:solidFill>
                        </a:rPr>
                        <a:t>87</a:t>
                      </a:r>
                      <a:endParaRPr lang="en-US" sz="900" b="1" dirty="0">
                        <a:solidFill>
                          <a:schemeClr val="tx1"/>
                        </a:solidFill>
                      </a:endParaRPr>
                    </a:p>
                  </a:txBody>
                  <a:tcPr marL="68580" marR="68580" marT="34290" marB="34290" anchor="ct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solidFill>
                            <a:schemeClr val="tx1"/>
                          </a:solidFill>
                        </a:rPr>
                        <a:t>487</a:t>
                      </a:r>
                      <a:endParaRPr lang="en-US" sz="900" b="1" dirty="0">
                        <a:solidFill>
                          <a:schemeClr val="tx1"/>
                        </a:solidFill>
                      </a:endParaRPr>
                    </a:p>
                  </a:txBody>
                  <a:tcPr marL="68580" marR="68580" marT="34290" marB="34290" anchor="ct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solidFill>
                            <a:schemeClr val="tx1"/>
                          </a:solidFill>
                        </a:rPr>
                        <a:t>144</a:t>
                      </a:r>
                      <a:endParaRPr lang="en-US" sz="900" b="1" dirty="0">
                        <a:solidFill>
                          <a:schemeClr val="tx1"/>
                        </a:solidFill>
                      </a:endParaRPr>
                    </a:p>
                  </a:txBody>
                  <a:tcPr marL="68580" marR="68580" marT="34290" marB="34290" anchor="ct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b="1" dirty="0" smtClean="0">
                          <a:solidFill>
                            <a:schemeClr val="tx1"/>
                          </a:solidFill>
                        </a:rPr>
                        <a:t>0.75</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(0.58, 0.98)</a:t>
                      </a:r>
                      <a:endParaRPr lang="en-US" sz="900" b="1" dirty="0">
                        <a:solidFill>
                          <a:schemeClr val="tx1"/>
                        </a:solidFill>
                      </a:endParaRPr>
                    </a:p>
                  </a:txBody>
                  <a:tcPr marL="68580" marR="68580" marT="34290" marB="34290" anchor="ctr"/>
                </a:tc>
              </a:tr>
              <a:tr h="434499">
                <a:tc>
                  <a:txBody>
                    <a:bodyPr/>
                    <a:lstStyle/>
                    <a:p>
                      <a:pPr algn="l"/>
                      <a:r>
                        <a:rPr lang="en-US" sz="900" b="1" dirty="0" smtClean="0">
                          <a:solidFill>
                            <a:schemeClr val="tx1"/>
                          </a:solidFill>
                        </a:rPr>
                        <a:t>≥T1 Gd</a:t>
                      </a:r>
                      <a:r>
                        <a:rPr lang="en-US" sz="900" b="1" baseline="30000" dirty="0" smtClean="0">
                          <a:solidFill>
                            <a:schemeClr val="tx1"/>
                          </a:solidFill>
                        </a:rPr>
                        <a:t>+</a:t>
                      </a:r>
                      <a:r>
                        <a:rPr lang="en-US" sz="900" b="1" dirty="0" smtClean="0">
                          <a:solidFill>
                            <a:schemeClr val="tx1"/>
                          </a:solidFill>
                        </a:rPr>
                        <a:t> lesions</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 60</a:t>
                      </a:r>
                      <a:endParaRPr lang="en-US" sz="900" b="1" dirty="0">
                        <a:solidFill>
                          <a:schemeClr val="tx1"/>
                        </a:solidFill>
                      </a:endParaRPr>
                    </a:p>
                  </a:txBody>
                  <a:tcPr marL="68580" marR="68580" marT="34290" marB="34290" anchor="ctr">
                    <a:lnT w="12700" cap="flat" cmpd="sng" algn="ctr">
                      <a:solidFill>
                        <a:schemeClr val="bg1"/>
                      </a:solidFill>
                      <a:prstDash val="solid"/>
                      <a:round/>
                      <a:headEnd type="none" w="med" len="med"/>
                      <a:tailEnd type="none" w="med" len="med"/>
                    </a:lnT>
                  </a:tcPr>
                </a:tc>
                <a:tc>
                  <a:txBody>
                    <a:bodyPr/>
                    <a:lstStyle/>
                    <a:p>
                      <a:pPr algn="ctr"/>
                      <a:r>
                        <a:rPr lang="en-US" sz="900" b="1" dirty="0" smtClean="0">
                          <a:solidFill>
                            <a:schemeClr val="tx1"/>
                          </a:solidFill>
                        </a:rPr>
                        <a:t>23</a:t>
                      </a:r>
                      <a:endParaRPr lang="en-US" sz="900" b="1" dirty="0">
                        <a:solidFill>
                          <a:schemeClr val="tx1"/>
                        </a:solidFill>
                      </a:endParaRPr>
                    </a:p>
                  </a:txBody>
                  <a:tcPr marL="68580" marR="68580" marT="34290" marB="34290" anchor="ctr">
                    <a:lnT w="12700" cap="flat" cmpd="sng" algn="ctr">
                      <a:solidFill>
                        <a:schemeClr val="bg1"/>
                      </a:solidFill>
                      <a:prstDash val="solid"/>
                      <a:round/>
                      <a:headEnd type="none" w="med" len="med"/>
                      <a:tailEnd type="none" w="med" len="med"/>
                    </a:lnT>
                  </a:tcPr>
                </a:tc>
                <a:tc>
                  <a:txBody>
                    <a:bodyPr/>
                    <a:lstStyle/>
                    <a:p>
                      <a:pPr algn="ctr"/>
                      <a:r>
                        <a:rPr lang="en-US" sz="900" b="1" dirty="0" smtClean="0">
                          <a:solidFill>
                            <a:schemeClr val="tx1"/>
                          </a:solidFill>
                        </a:rPr>
                        <a:t>133</a:t>
                      </a:r>
                      <a:endParaRPr lang="en-US" sz="900" b="1" dirty="0">
                        <a:solidFill>
                          <a:schemeClr val="tx1"/>
                        </a:solidFill>
                      </a:endParaRPr>
                    </a:p>
                  </a:txBody>
                  <a:tcPr marL="68580" marR="68580" marT="34290" marB="34290" anchor="ctr">
                    <a:lnT w="12700" cap="flat" cmpd="sng" algn="ctr">
                      <a:solidFill>
                        <a:schemeClr val="bg1"/>
                      </a:solidFill>
                      <a:prstDash val="solid"/>
                      <a:round/>
                      <a:headEnd type="none" w="med" len="med"/>
                      <a:tailEnd type="none" w="med" len="med"/>
                    </a:lnT>
                  </a:tcPr>
                </a:tc>
                <a:tc>
                  <a:txBody>
                    <a:bodyPr/>
                    <a:lstStyle/>
                    <a:p>
                      <a:pPr algn="ctr"/>
                      <a:r>
                        <a:rPr lang="en-US" sz="900" b="1" dirty="0" smtClean="0">
                          <a:solidFill>
                            <a:schemeClr val="tx1"/>
                          </a:solidFill>
                        </a:rPr>
                        <a:t>39</a:t>
                      </a:r>
                      <a:endParaRPr lang="en-US" sz="900" b="1" dirty="0">
                        <a:solidFill>
                          <a:schemeClr val="tx1"/>
                        </a:solidFill>
                      </a:endParaRPr>
                    </a:p>
                  </a:txBody>
                  <a:tcPr marL="68580" marR="68580" marT="34290" marB="34290" anchor="ctr">
                    <a:lnT w="12700" cap="flat" cmpd="sng" algn="ctr">
                      <a:solidFill>
                        <a:schemeClr val="bg1"/>
                      </a:solidFill>
                      <a:prstDash val="solid"/>
                      <a:round/>
                      <a:headEnd type="none" w="med" len="med"/>
                      <a:tailEnd type="none" w="med" len="med"/>
                    </a:lnT>
                  </a:tcPr>
                </a:tc>
                <a:tc>
                  <a:txBody>
                    <a:bodyPr/>
                    <a:lstStyle/>
                    <a:p>
                      <a:pPr algn="ctr"/>
                      <a:r>
                        <a:rPr lang="en-US" sz="900" b="1" dirty="0" smtClean="0">
                          <a:solidFill>
                            <a:schemeClr val="tx1"/>
                          </a:solidFill>
                        </a:rPr>
                        <a:t>0.67</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(0.40, 1.14)</a:t>
                      </a:r>
                      <a:endParaRPr lang="en-US" sz="900" b="1" dirty="0">
                        <a:solidFill>
                          <a:schemeClr val="tx1"/>
                        </a:solidFill>
                      </a:endParaRPr>
                    </a:p>
                  </a:txBody>
                  <a:tcPr marL="68580" marR="68580" marT="34290" marB="34290" anchor="ctr"/>
                </a:tc>
              </a:tr>
              <a:tr h="434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rPr>
                        <a:t>No T1 Gd</a:t>
                      </a:r>
                      <a:r>
                        <a:rPr lang="en-US" sz="900" b="1" baseline="30000" dirty="0" smtClean="0">
                          <a:solidFill>
                            <a:schemeClr val="tx1"/>
                          </a:solidFill>
                        </a:rPr>
                        <a:t>+</a:t>
                      </a:r>
                      <a:r>
                        <a:rPr lang="en-US" sz="900" b="1" dirty="0" smtClean="0">
                          <a:solidFill>
                            <a:schemeClr val="tx1"/>
                          </a:solidFill>
                        </a:rPr>
                        <a:t> lesions</a:t>
                      </a:r>
                    </a:p>
                  </a:txBody>
                  <a:tcPr marL="68580" marR="68580" marT="34290" marB="34290" anchor="ctr"/>
                </a:tc>
                <a:tc>
                  <a:txBody>
                    <a:bodyPr/>
                    <a:lstStyle/>
                    <a:p>
                      <a:pPr algn="ctr"/>
                      <a:r>
                        <a:rPr lang="en-US" sz="900" b="1" dirty="0" smtClean="0">
                          <a:solidFill>
                            <a:schemeClr val="tx1"/>
                          </a:solidFill>
                        </a:rPr>
                        <a:t>183</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63</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350</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103</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0.81</a:t>
                      </a:r>
                      <a:endParaRPr lang="en-US" sz="900" b="1" dirty="0">
                        <a:solidFill>
                          <a:schemeClr val="tx1"/>
                        </a:solidFill>
                      </a:endParaRPr>
                    </a:p>
                  </a:txBody>
                  <a:tcPr marL="68580" marR="68580" marT="34290" marB="34290" anchor="ctr"/>
                </a:tc>
                <a:tc>
                  <a:txBody>
                    <a:bodyPr/>
                    <a:lstStyle/>
                    <a:p>
                      <a:pPr algn="ctr"/>
                      <a:r>
                        <a:rPr lang="en-US" sz="900" b="1" dirty="0" smtClean="0">
                          <a:solidFill>
                            <a:schemeClr val="tx1"/>
                          </a:solidFill>
                        </a:rPr>
                        <a:t>(0.59, 1.10)</a:t>
                      </a:r>
                      <a:endParaRPr lang="en-US" sz="900" b="1" dirty="0">
                        <a:solidFill>
                          <a:schemeClr val="tx1"/>
                        </a:solidFill>
                      </a:endParaRPr>
                    </a:p>
                  </a:txBody>
                  <a:tcPr marL="68580" marR="68580" marT="34290" marB="34290" anchor="ctr"/>
                </a:tc>
              </a:tr>
            </a:tbl>
          </a:graphicData>
        </a:graphic>
      </p:graphicFrame>
      <p:grpSp>
        <p:nvGrpSpPr>
          <p:cNvPr id="13" name="Group 12"/>
          <p:cNvGrpSpPr>
            <a:grpSpLocks noChangeAspect="1"/>
          </p:cNvGrpSpPr>
          <p:nvPr/>
        </p:nvGrpSpPr>
        <p:grpSpPr>
          <a:xfrm>
            <a:off x="1460877" y="1172588"/>
            <a:ext cx="5486400" cy="2371672"/>
            <a:chOff x="2162553" y="1324257"/>
            <a:chExt cx="5996774" cy="2592297"/>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553" y="1324265"/>
              <a:ext cx="5980176"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39487" y="1324257"/>
              <a:ext cx="2365520" cy="369332"/>
            </a:xfrm>
            <a:prstGeom prst="rect">
              <a:avLst/>
            </a:prstGeom>
          </p:spPr>
          <p:txBody>
            <a:bodyPr wrap="none">
              <a:spAutoFit/>
            </a:bodyPr>
            <a:lstStyle/>
            <a:p>
              <a:pPr algn="ctr">
                <a:defRPr sz="1200" b="1" i="0" u="none" strike="noStrike" kern="1200" spc="0" baseline="0">
                  <a:solidFill>
                    <a:srgbClr val="0070C0"/>
                  </a:solidFill>
                  <a:latin typeface="+mn-lt"/>
                  <a:ea typeface="+mn-ea"/>
                  <a:cs typeface="+mn-cs"/>
                </a:defRPr>
              </a:pPr>
              <a:r>
                <a:rPr lang="en-US" sz="1200" dirty="0">
                  <a:solidFill>
                    <a:schemeClr val="tx1">
                      <a:lumMod val="90000"/>
                      <a:lumOff val="10000"/>
                    </a:schemeClr>
                  </a:solidFill>
                </a:rPr>
                <a:t>Overall Study Population</a:t>
              </a:r>
            </a:p>
          </p:txBody>
        </p:sp>
        <p:sp>
          <p:nvSpPr>
            <p:cNvPr id="10" name="Rounded Rectangle 9"/>
            <p:cNvSpPr/>
            <p:nvPr/>
          </p:nvSpPr>
          <p:spPr>
            <a:xfrm>
              <a:off x="5644727" y="2660052"/>
              <a:ext cx="2514600" cy="702691"/>
            </a:xfrm>
            <a:prstGeom prst="roundRect">
              <a:avLst/>
            </a:prstGeom>
            <a:noFill/>
            <a:ln>
              <a:noFill/>
            </a:ln>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a:solidFill>
                    <a:srgbClr val="0066CC"/>
                  </a:solidFill>
                  <a:latin typeface="Century Gothic" panose="020B0502020202020204" pitchFamily="34" charset="0"/>
                </a:rPr>
                <a:t>25% </a:t>
              </a:r>
            </a:p>
            <a:p>
              <a:pPr algn="ctr"/>
              <a:r>
                <a:rPr lang="en-US" sz="900" b="1" dirty="0">
                  <a:solidFill>
                    <a:srgbClr val="0066CC"/>
                  </a:solidFill>
                  <a:latin typeface="Century Gothic" panose="020B0502020202020204" pitchFamily="34" charset="0"/>
                </a:rPr>
                <a:t>reduction in risk of CDP</a:t>
              </a:r>
            </a:p>
            <a:p>
              <a:pPr algn="ctr"/>
              <a:r>
                <a:rPr lang="en-US" sz="900" b="1" dirty="0">
                  <a:solidFill>
                    <a:srgbClr val="0066CC"/>
                  </a:solidFill>
                  <a:latin typeface="Century Gothic" panose="020B0502020202020204" pitchFamily="34" charset="0"/>
                </a:rPr>
                <a:t>HR (95% CI): 0.75 (0.58, 0.98);</a:t>
              </a:r>
            </a:p>
            <a:p>
              <a:pPr algn="ctr"/>
              <a:r>
                <a:rPr lang="en-US" sz="900" b="1" dirty="0">
                  <a:solidFill>
                    <a:srgbClr val="0066CC"/>
                  </a:solidFill>
                  <a:latin typeface="Century Gothic" panose="020B0502020202020204" pitchFamily="34" charset="0"/>
                </a:rPr>
                <a:t>p-value (log rank</a:t>
              </a:r>
              <a:r>
                <a:rPr lang="en-US" sz="900" b="1" dirty="0">
                  <a:solidFill>
                    <a:schemeClr val="accent1"/>
                  </a:solidFill>
                  <a:latin typeface="Century Gothic" panose="020B0502020202020204" pitchFamily="34" charset="0"/>
                </a:rPr>
                <a:t>)=</a:t>
              </a:r>
              <a:r>
                <a:rPr lang="en-US" sz="900" b="1" dirty="0">
                  <a:solidFill>
                    <a:srgbClr val="0066CC"/>
                  </a:solidFill>
                  <a:latin typeface="Century Gothic" panose="020B0502020202020204" pitchFamily="34" charset="0"/>
                </a:rPr>
                <a:t>0.0365* </a:t>
              </a:r>
            </a:p>
          </p:txBody>
        </p:sp>
      </p:grpSp>
      <p:sp>
        <p:nvSpPr>
          <p:cNvPr id="11" name="Rectangle 10"/>
          <p:cNvSpPr/>
          <p:nvPr/>
        </p:nvSpPr>
        <p:spPr>
          <a:xfrm>
            <a:off x="1310361" y="4795558"/>
            <a:ext cx="5700039" cy="861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2" name="Title 4"/>
          <p:cNvSpPr txBox="1">
            <a:spLocks/>
          </p:cNvSpPr>
          <p:nvPr/>
        </p:nvSpPr>
        <p:spPr>
          <a:xfrm>
            <a:off x="67259" y="123696"/>
            <a:ext cx="6588919" cy="479822"/>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smtClean="0">
                <a:solidFill>
                  <a:schemeClr val="tx2"/>
                </a:solidFill>
                <a:effectLst>
                  <a:outerShdw blurRad="38100" dist="38100" dir="2700000" algn="tl">
                    <a:srgbClr val="000000">
                      <a:alpha val="43137"/>
                    </a:srgbClr>
                  </a:outerShdw>
                </a:effectLst>
              </a:rPr>
              <a:t>Probing the Data</a:t>
            </a:r>
            <a:endParaRPr lang="en-US" sz="27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578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00800"/>
            <a:ext cx="2133600" cy="365125"/>
          </a:xfrm>
        </p:spPr>
        <p:txBody>
          <a:bodyPr/>
          <a:lstStyle/>
          <a:p>
            <a:fld id="{CEDD7458-2737-416E-A6FD-79B0DB1EAC30}" type="slidenum">
              <a:rPr lang="en-US" smtClean="0"/>
              <a:t>24</a:t>
            </a:fld>
            <a:endParaRPr lang="en-US" dirty="0"/>
          </a:p>
        </p:txBody>
      </p:sp>
      <p:sp>
        <p:nvSpPr>
          <p:cNvPr id="3" name="Title 4"/>
          <p:cNvSpPr txBox="1">
            <a:spLocks/>
          </p:cNvSpPr>
          <p:nvPr/>
        </p:nvSpPr>
        <p:spPr>
          <a:xfrm>
            <a:off x="136521" y="152400"/>
            <a:ext cx="7178679"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2"/>
                </a:solidFill>
                <a:effectLst>
                  <a:outerShdw blurRad="38100" dist="38100" dir="2700000" algn="tl">
                    <a:srgbClr val="000000">
                      <a:alpha val="43137"/>
                    </a:srgbClr>
                  </a:outerShdw>
                </a:effectLst>
              </a:rPr>
              <a:t>How much disease can be contained?</a:t>
            </a:r>
            <a:endParaRPr lang="en-US" sz="2800" b="1" dirty="0">
              <a:solidFill>
                <a:schemeClr val="tx2"/>
              </a:solidFill>
              <a:effectLst>
                <a:outerShdw blurRad="38100" dist="38100" dir="2700000" algn="tl">
                  <a:srgbClr val="000000">
                    <a:alpha val="43137"/>
                  </a:srgbClr>
                </a:outerShdw>
              </a:effectLst>
            </a:endParaRPr>
          </a:p>
        </p:txBody>
      </p:sp>
      <p:pic>
        <p:nvPicPr>
          <p:cNvPr id="12" name="Picture 11"/>
          <p:cNvPicPr>
            <a:picLocks noChangeAspect="1"/>
          </p:cNvPicPr>
          <p:nvPr/>
        </p:nvPicPr>
        <p:blipFill>
          <a:blip r:embed="rId3"/>
          <a:stretch>
            <a:fillRect/>
          </a:stretch>
        </p:blipFill>
        <p:spPr>
          <a:xfrm>
            <a:off x="910624" y="4572000"/>
            <a:ext cx="3203206" cy="1782086"/>
          </a:xfrm>
          <a:prstGeom prst="rect">
            <a:avLst/>
          </a:prstGeom>
          <a:ln w="19050">
            <a:solidFill>
              <a:schemeClr val="tx2"/>
            </a:solidFill>
          </a:ln>
        </p:spPr>
      </p:pic>
      <p:pic>
        <p:nvPicPr>
          <p:cNvPr id="6" name="Picture 5"/>
          <p:cNvPicPr>
            <a:picLocks noChangeAspect="1"/>
          </p:cNvPicPr>
          <p:nvPr/>
        </p:nvPicPr>
        <p:blipFill>
          <a:blip r:embed="rId4"/>
          <a:stretch>
            <a:fillRect/>
          </a:stretch>
        </p:blipFill>
        <p:spPr>
          <a:xfrm>
            <a:off x="191935" y="838200"/>
            <a:ext cx="4560203" cy="3578662"/>
          </a:xfrm>
          <a:prstGeom prst="rect">
            <a:avLst/>
          </a:prstGeom>
        </p:spPr>
      </p:pic>
      <p:grpSp>
        <p:nvGrpSpPr>
          <p:cNvPr id="15" name="Group 14"/>
          <p:cNvGrpSpPr>
            <a:grpSpLocks noChangeAspect="1"/>
          </p:cNvGrpSpPr>
          <p:nvPr/>
        </p:nvGrpSpPr>
        <p:grpSpPr>
          <a:xfrm>
            <a:off x="3200400" y="533400"/>
            <a:ext cx="5650762" cy="6400800"/>
            <a:chOff x="5717591" y="663907"/>
            <a:chExt cx="5491579" cy="6220488"/>
          </a:xfrm>
        </p:grpSpPr>
        <p:pic>
          <p:nvPicPr>
            <p:cNvPr id="13" name="Picture 12"/>
            <p:cNvPicPr>
              <a:picLocks noChangeAspect="1"/>
            </p:cNvPicPr>
            <p:nvPr/>
          </p:nvPicPr>
          <p:blipFill>
            <a:blip r:embed="rId5"/>
            <a:stretch>
              <a:fillRect/>
            </a:stretch>
          </p:blipFill>
          <p:spPr>
            <a:xfrm>
              <a:off x="5717591" y="663907"/>
              <a:ext cx="5410200" cy="5881933"/>
            </a:xfrm>
            <a:prstGeom prst="rect">
              <a:avLst/>
            </a:prstGeom>
            <a:effectLst>
              <a:outerShdw blurRad="50800" dist="38100" dir="2700000" algn="tl" rotWithShape="0">
                <a:prstClr val="black">
                  <a:alpha val="40000"/>
                </a:prstClr>
              </a:outerShdw>
            </a:effectLst>
          </p:spPr>
        </p:pic>
        <p:sp>
          <p:nvSpPr>
            <p:cNvPr id="14" name="Rectangle 13"/>
            <p:cNvSpPr/>
            <p:nvPr/>
          </p:nvSpPr>
          <p:spPr>
            <a:xfrm>
              <a:off x="7543800" y="6545840"/>
              <a:ext cx="3665370" cy="338555"/>
            </a:xfrm>
            <a:prstGeom prst="rect">
              <a:avLst/>
            </a:prstGeom>
          </p:spPr>
          <p:txBody>
            <a:bodyPr wrap="square">
              <a:spAutoFit/>
            </a:bodyPr>
            <a:lstStyle/>
            <a:p>
              <a:pPr algn="r"/>
              <a:r>
                <a:rPr lang="en-US" sz="1050" i="1" dirty="0"/>
                <a:t>Wolinsky et al Neurology </a:t>
              </a:r>
              <a:r>
                <a:rPr lang="en-US" sz="1050" b="1" i="1" dirty="0"/>
                <a:t>88</a:t>
              </a:r>
              <a:r>
                <a:rPr lang="en-US" sz="1050" i="1" dirty="0"/>
                <a:t>(S16)</a:t>
              </a:r>
              <a:r>
                <a:rPr lang="en-US" sz="1050" b="1" i="1" dirty="0"/>
                <a:t>:</a:t>
              </a:r>
              <a:r>
                <a:rPr lang="en-US" sz="1050" i="1" dirty="0"/>
                <a:t>P4.384, 2017</a:t>
              </a:r>
            </a:p>
          </p:txBody>
        </p:sp>
      </p:grpSp>
    </p:spTree>
    <p:extLst>
      <p:ext uri="{BB962C8B-B14F-4D97-AF65-F5344CB8AC3E}">
        <p14:creationId xmlns:p14="http://schemas.microsoft.com/office/powerpoint/2010/main" val="4255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00850" y="5600700"/>
            <a:ext cx="2133600" cy="273844"/>
          </a:xfrm>
        </p:spPr>
        <p:txBody>
          <a:bodyPr/>
          <a:lstStyle/>
          <a:p>
            <a:fld id="{CEDD7458-2737-416E-A6FD-79B0DB1EAC30}" type="slidenum">
              <a:rPr lang="en-US" smtClean="0"/>
              <a:t>25</a:t>
            </a:fld>
            <a:endParaRPr lang="en-US" dirty="0"/>
          </a:p>
        </p:txBody>
      </p:sp>
      <p:sp>
        <p:nvSpPr>
          <p:cNvPr id="3" name="Title 4"/>
          <p:cNvSpPr txBox="1">
            <a:spLocks/>
          </p:cNvSpPr>
          <p:nvPr/>
        </p:nvSpPr>
        <p:spPr>
          <a:xfrm>
            <a:off x="1485900" y="3000375"/>
            <a:ext cx="6172200" cy="8572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chemeClr val="tx2"/>
                </a:solidFill>
                <a:effectLst>
                  <a:outerShdw blurRad="38100" dist="38100" dir="2700000" algn="tl">
                    <a:srgbClr val="000000">
                      <a:alpha val="43137"/>
                    </a:srgbClr>
                  </a:outerShdw>
                </a:effectLst>
              </a:rPr>
              <a:t>Safety</a:t>
            </a:r>
          </a:p>
        </p:txBody>
      </p:sp>
    </p:spTree>
    <p:extLst>
      <p:ext uri="{BB962C8B-B14F-4D97-AF65-F5344CB8AC3E}">
        <p14:creationId xmlns:p14="http://schemas.microsoft.com/office/powerpoint/2010/main" val="297219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79975"/>
            <a:ext cx="2133600" cy="365125"/>
          </a:xfrm>
        </p:spPr>
        <p:txBody>
          <a:bodyPr/>
          <a:lstStyle/>
          <a:p>
            <a:fld id="{CEDD7458-2737-416E-A6FD-79B0DB1EAC30}" type="slidenum">
              <a:rPr lang="en-US" smtClean="0"/>
              <a:t>26</a:t>
            </a:fld>
            <a:endParaRPr lang="en-US"/>
          </a:p>
        </p:txBody>
      </p:sp>
      <p:sp>
        <p:nvSpPr>
          <p:cNvPr id="3" name="Title 4"/>
          <p:cNvSpPr txBox="1">
            <a:spLocks/>
          </p:cNvSpPr>
          <p:nvPr/>
        </p:nvSpPr>
        <p:spPr>
          <a:xfrm>
            <a:off x="107157" y="152400"/>
            <a:ext cx="6903243"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1F497D"/>
                </a:solidFill>
                <a:effectLst>
                  <a:outerShdw blurRad="38100" dist="38100" dir="2700000" algn="tl">
                    <a:srgbClr val="000000">
                      <a:alpha val="43137"/>
                    </a:srgbClr>
                  </a:outerShdw>
                </a:effectLst>
              </a:rPr>
              <a:t>Ocrelizumab – Integrated Safety Summary (1)</a:t>
            </a:r>
          </a:p>
        </p:txBody>
      </p:sp>
      <p:grpSp>
        <p:nvGrpSpPr>
          <p:cNvPr id="7" name="Group 6"/>
          <p:cNvGrpSpPr/>
          <p:nvPr/>
        </p:nvGrpSpPr>
        <p:grpSpPr>
          <a:xfrm>
            <a:off x="118043" y="772478"/>
            <a:ext cx="6204710" cy="3512910"/>
            <a:chOff x="152399" y="802520"/>
            <a:chExt cx="8272947" cy="468388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2399" y="990600"/>
              <a:ext cx="8272947" cy="4495800"/>
            </a:xfrm>
            <a:prstGeom prst="rect">
              <a:avLst/>
            </a:prstGeom>
            <a:noFill/>
          </p:spPr>
        </p:pic>
        <p:sp>
          <p:nvSpPr>
            <p:cNvPr id="6" name="TextBox 5"/>
            <p:cNvSpPr txBox="1"/>
            <p:nvPr/>
          </p:nvSpPr>
          <p:spPr>
            <a:xfrm>
              <a:off x="228600" y="802520"/>
              <a:ext cx="1556409" cy="400109"/>
            </a:xfrm>
            <a:prstGeom prst="rect">
              <a:avLst/>
            </a:prstGeom>
            <a:noFill/>
          </p:spPr>
          <p:txBody>
            <a:bodyPr wrap="none" rtlCol="0">
              <a:spAutoFit/>
            </a:bodyPr>
            <a:lstStyle/>
            <a:p>
              <a:r>
                <a:rPr lang="en-US" sz="1350" dirty="0">
                  <a:solidFill>
                    <a:schemeClr val="accent6">
                      <a:lumMod val="75000"/>
                    </a:schemeClr>
                  </a:solidFill>
                  <a:effectLst>
                    <a:outerShdw blurRad="38100" dist="38100" dir="2700000" algn="tl">
                      <a:srgbClr val="000000">
                        <a:alpha val="43137"/>
                      </a:srgbClr>
                    </a:outerShdw>
                  </a:effectLst>
                </a:rPr>
                <a:t>Phase 2 Study</a:t>
              </a:r>
            </a:p>
          </p:txBody>
        </p:sp>
      </p:grpSp>
      <p:sp>
        <p:nvSpPr>
          <p:cNvPr id="8" name="Text Box 2"/>
          <p:cNvSpPr txBox="1">
            <a:spLocks noChangeArrowheads="1"/>
          </p:cNvSpPr>
          <p:nvPr/>
        </p:nvSpPr>
        <p:spPr bwMode="auto">
          <a:xfrm>
            <a:off x="5943600" y="1508522"/>
            <a:ext cx="1200150" cy="295275"/>
          </a:xfrm>
          <a:prstGeom prst="rect">
            <a:avLst/>
          </a:prstGeom>
          <a:solidFill>
            <a:srgbClr val="FFFFFF"/>
          </a:solidFill>
          <a:ln w="15875">
            <a:solidFill>
              <a:srgbClr val="FF0066"/>
            </a:solidFill>
            <a:prstDash val="dash"/>
            <a:miter lim="800000"/>
            <a:headEnd/>
            <a:tailEnd/>
          </a:ln>
        </p:spPr>
        <p:txBody>
          <a:bodyPr rot="0" vert="horz" wrap="square" lIns="0" tIns="0" rIns="0" bIns="0" anchor="ctr" anchorCtr="0">
            <a:noAutofit/>
          </a:bodyPr>
          <a:lstStyle/>
          <a:p>
            <a:pPr algn="ctr">
              <a:lnSpc>
                <a:spcPct val="107000"/>
              </a:lnSpc>
            </a:pPr>
            <a:r>
              <a:rPr lang="en-US" sz="600" dirty="0">
                <a:latin typeface="Calibri" panose="020F0502020204030204" pitchFamily="34" charset="0"/>
                <a:ea typeface="Calibri" panose="020F0502020204030204" pitchFamily="34" charset="0"/>
                <a:cs typeface="Times New Roman" panose="02020603050405020304" pitchFamily="18" charset="0"/>
              </a:rPr>
              <a:t>Ocrelizumab All Exposure Group</a:t>
            </a:r>
          </a:p>
          <a:p>
            <a:pPr algn="ctr">
              <a:lnSpc>
                <a:spcPct val="107000"/>
              </a:lnSpc>
            </a:pPr>
            <a:r>
              <a:rPr lang="en-US" sz="600" dirty="0">
                <a:latin typeface="Calibri" panose="020F0502020204030204" pitchFamily="34" charset="0"/>
                <a:ea typeface="Calibri" panose="020F0502020204030204" pitchFamily="34" charset="0"/>
                <a:cs typeface="Times New Roman" panose="02020603050405020304" pitchFamily="18" charset="0"/>
              </a:rPr>
              <a:t>(included in safety analysis)</a:t>
            </a:r>
          </a:p>
        </p:txBody>
      </p:sp>
      <p:grpSp>
        <p:nvGrpSpPr>
          <p:cNvPr id="11" name="Group 10"/>
          <p:cNvGrpSpPr/>
          <p:nvPr/>
        </p:nvGrpSpPr>
        <p:grpSpPr>
          <a:xfrm>
            <a:off x="1145479" y="2216557"/>
            <a:ext cx="7007921" cy="2812643"/>
            <a:chOff x="1905000" y="1736209"/>
            <a:chExt cx="8112387" cy="3255923"/>
          </a:xfrm>
        </p:grpSpPr>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756329"/>
              <a:ext cx="8112387" cy="3235803"/>
            </a:xfrm>
            <a:prstGeom prst="rect">
              <a:avLst/>
            </a:prstGeom>
            <a:noFill/>
          </p:spPr>
        </p:pic>
        <p:sp>
          <p:nvSpPr>
            <p:cNvPr id="10" name="TextBox 9"/>
            <p:cNvSpPr txBox="1"/>
            <p:nvPr/>
          </p:nvSpPr>
          <p:spPr>
            <a:xfrm>
              <a:off x="1905000" y="1736209"/>
              <a:ext cx="2031927" cy="347376"/>
            </a:xfrm>
            <a:prstGeom prst="rect">
              <a:avLst/>
            </a:prstGeom>
            <a:noFill/>
          </p:spPr>
          <p:txBody>
            <a:bodyPr wrap="none" rtlCol="0">
              <a:spAutoFit/>
            </a:bodyPr>
            <a:lstStyle/>
            <a:p>
              <a:r>
                <a:rPr lang="en-US" sz="1350" dirty="0">
                  <a:solidFill>
                    <a:schemeClr val="accent6">
                      <a:lumMod val="75000"/>
                    </a:schemeClr>
                  </a:solidFill>
                  <a:effectLst>
                    <a:outerShdw blurRad="38100" dist="38100" dir="2700000" algn="tl">
                      <a:srgbClr val="000000">
                        <a:alpha val="43137"/>
                      </a:srgbClr>
                    </a:outerShdw>
                  </a:effectLst>
                </a:rPr>
                <a:t>Phase 3 Opera Studies</a:t>
              </a:r>
            </a:p>
          </p:txBody>
        </p:sp>
      </p:grpSp>
      <p:grpSp>
        <p:nvGrpSpPr>
          <p:cNvPr id="14" name="Group 13"/>
          <p:cNvGrpSpPr/>
          <p:nvPr/>
        </p:nvGrpSpPr>
        <p:grpSpPr>
          <a:xfrm>
            <a:off x="2475583" y="3959425"/>
            <a:ext cx="6704703" cy="2669975"/>
            <a:chOff x="2514600" y="2653256"/>
            <a:chExt cx="8939604" cy="3559967"/>
          </a:xfrm>
        </p:grpSpPr>
        <p:pic>
          <p:nvPicPr>
            <p:cNvPr id="12" name="Picture 11"/>
            <p:cNvPicPr preferRelativeResize="0">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738503"/>
              <a:ext cx="8939604" cy="3474720"/>
            </a:xfrm>
            <a:prstGeom prst="rect">
              <a:avLst/>
            </a:prstGeom>
            <a:noFill/>
          </p:spPr>
        </p:pic>
        <p:sp>
          <p:nvSpPr>
            <p:cNvPr id="13" name="TextBox 12"/>
            <p:cNvSpPr txBox="1"/>
            <p:nvPr/>
          </p:nvSpPr>
          <p:spPr>
            <a:xfrm>
              <a:off x="2514600" y="2653256"/>
              <a:ext cx="2400144" cy="400109"/>
            </a:xfrm>
            <a:prstGeom prst="rect">
              <a:avLst/>
            </a:prstGeom>
            <a:noFill/>
          </p:spPr>
          <p:txBody>
            <a:bodyPr wrap="none" rtlCol="0">
              <a:spAutoFit/>
            </a:bodyPr>
            <a:lstStyle/>
            <a:p>
              <a:r>
                <a:rPr lang="en-US" sz="1350" dirty="0">
                  <a:solidFill>
                    <a:schemeClr val="accent6">
                      <a:lumMod val="75000"/>
                    </a:schemeClr>
                  </a:solidFill>
                  <a:effectLst>
                    <a:outerShdw blurRad="38100" dist="38100" dir="2700000" algn="tl">
                      <a:srgbClr val="000000">
                        <a:alpha val="43137"/>
                      </a:srgbClr>
                    </a:outerShdw>
                  </a:effectLst>
                </a:rPr>
                <a:t>Phase 3 Oratorio Study</a:t>
              </a:r>
            </a:p>
          </p:txBody>
        </p:sp>
      </p:grpSp>
      <p:sp>
        <p:nvSpPr>
          <p:cNvPr id="15" name="Rectangle 14"/>
          <p:cNvSpPr/>
          <p:nvPr/>
        </p:nvSpPr>
        <p:spPr>
          <a:xfrm>
            <a:off x="0" y="6538914"/>
            <a:ext cx="3581400" cy="307777"/>
          </a:xfrm>
          <a:prstGeom prst="rect">
            <a:avLst/>
          </a:prstGeom>
        </p:spPr>
        <p:txBody>
          <a:bodyPr wrap="square">
            <a:spAutoFit/>
          </a:bodyPr>
          <a:lstStyle/>
          <a:p>
            <a:r>
              <a:rPr lang="en-US" sz="1400" i="1" dirty="0"/>
              <a:t>Kappos et al Neurology </a:t>
            </a:r>
            <a:r>
              <a:rPr lang="en-US" sz="1400" b="1" i="1" dirty="0"/>
              <a:t>88</a:t>
            </a:r>
            <a:r>
              <a:rPr lang="en-US" sz="1400" i="1" dirty="0"/>
              <a:t>(S16)</a:t>
            </a:r>
            <a:r>
              <a:rPr lang="en-US" sz="1400" b="1" i="1" dirty="0"/>
              <a:t>:</a:t>
            </a:r>
            <a:r>
              <a:rPr lang="en-US" sz="1400" i="1" dirty="0"/>
              <a:t>P5.407, 2017</a:t>
            </a:r>
          </a:p>
        </p:txBody>
      </p:sp>
    </p:spTree>
    <p:extLst>
      <p:ext uri="{BB962C8B-B14F-4D97-AF65-F5344CB8AC3E}">
        <p14:creationId xmlns:p14="http://schemas.microsoft.com/office/powerpoint/2010/main" val="242881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D7458-2737-416E-A6FD-79B0DB1EAC30}" type="slidenum">
              <a:rPr lang="en-US" smtClean="0"/>
              <a:t>27</a:t>
            </a:fld>
            <a:endParaRPr lang="en-US"/>
          </a:p>
        </p:txBody>
      </p:sp>
      <p:sp>
        <p:nvSpPr>
          <p:cNvPr id="3" name="Title 4"/>
          <p:cNvSpPr txBox="1">
            <a:spLocks/>
          </p:cNvSpPr>
          <p:nvPr/>
        </p:nvSpPr>
        <p:spPr>
          <a:xfrm>
            <a:off x="152400" y="152400"/>
            <a:ext cx="7236618" cy="48409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1F497D"/>
                </a:solidFill>
                <a:effectLst>
                  <a:outerShdw blurRad="38100" dist="38100" dir="2700000" algn="tl">
                    <a:srgbClr val="000000">
                      <a:alpha val="43137"/>
                    </a:srgbClr>
                  </a:outerShdw>
                </a:effectLst>
              </a:rPr>
              <a:t>Ocrelizumab – Integrated Safety Summary (2)</a:t>
            </a:r>
          </a:p>
        </p:txBody>
      </p:sp>
      <p:graphicFrame>
        <p:nvGraphicFramePr>
          <p:cNvPr id="6" name="Table 5"/>
          <p:cNvGraphicFramePr>
            <a:graphicFrameLocks noGrp="1"/>
          </p:cNvGraphicFramePr>
          <p:nvPr>
            <p:extLst>
              <p:ext uri="{D42A27DB-BD31-4B8C-83A1-F6EECF244321}">
                <p14:modId xmlns:p14="http://schemas.microsoft.com/office/powerpoint/2010/main" val="4088088129"/>
              </p:ext>
            </p:extLst>
          </p:nvPr>
        </p:nvGraphicFramePr>
        <p:xfrm>
          <a:off x="228600" y="2141793"/>
          <a:ext cx="2800350" cy="2783272"/>
        </p:xfrm>
        <a:graphic>
          <a:graphicData uri="http://schemas.openxmlformats.org/drawingml/2006/table">
            <a:tbl>
              <a:tblPr firstRow="1" firstCol="1" bandRow="1">
                <a:tableStyleId>{5C22544A-7EE6-4342-B048-85BDC9FD1C3A}</a:tableStyleId>
              </a:tblPr>
              <a:tblGrid>
                <a:gridCol w="1600200"/>
                <a:gridCol w="1200150"/>
              </a:tblGrid>
              <a:tr h="582216">
                <a:tc>
                  <a:txBody>
                    <a:bodyPr/>
                    <a:lstStyle/>
                    <a:p>
                      <a:pPr>
                        <a:lnSpc>
                          <a:spcPct val="115000"/>
                        </a:lnSpc>
                      </a:pPr>
                      <a:r>
                        <a:rPr lang="en-US" sz="800" dirty="0" smtClean="0">
                          <a:solidFill>
                            <a:schemeClr val="tx1"/>
                          </a:solidFill>
                          <a:effectLst/>
                          <a:latin typeface="Calibri" panose="020F0502020204030204" pitchFamily="34" charset="0"/>
                          <a:cs typeface="Times New Roman" panose="02020603050405020304" pitchFamily="18" charset="0"/>
                        </a:rPr>
                        <a:t>Cut off date January 20, 2016</a:t>
                      </a:r>
                      <a:endParaRPr lang="en-US" sz="800" dirty="0">
                        <a:solidFill>
                          <a:schemeClr val="tx1"/>
                        </a:solidFill>
                        <a:effectLst/>
                        <a:latin typeface="Calibri" panose="020F0502020204030204" pitchFamily="34" charset="0"/>
                        <a:cs typeface="Times New Roman" panose="02020603050405020304" pitchFamily="18" charset="0"/>
                      </a:endParaRPr>
                    </a:p>
                  </a:txBody>
                  <a:tcPr marL="33814" marR="33814" marT="34290" marB="34290" anchor="b">
                    <a:solidFill>
                      <a:schemeClr val="bg1"/>
                    </a:solidFill>
                  </a:tcPr>
                </a:tc>
                <a:tc>
                  <a:txBody>
                    <a:bodyPr/>
                    <a:lstStyle/>
                    <a:p>
                      <a:pPr marL="0" marR="0" algn="ctr">
                        <a:lnSpc>
                          <a:spcPct val="107000"/>
                        </a:lnSpc>
                        <a:spcBef>
                          <a:spcPts val="0"/>
                        </a:spcBef>
                        <a:spcAft>
                          <a:spcPts val="0"/>
                        </a:spcAft>
                      </a:pPr>
                      <a:r>
                        <a:rPr lang="en-GB" sz="1100" kern="1200" dirty="0">
                          <a:effectLst/>
                          <a:latin typeface="+mn-lt"/>
                        </a:rPr>
                        <a:t>Ocrelizumab</a:t>
                      </a:r>
                      <a:endParaRPr lang="en-US" sz="1100" dirty="0">
                        <a:effectLst/>
                        <a:latin typeface="+mn-lt"/>
                      </a:endParaRPr>
                    </a:p>
                    <a:p>
                      <a:pPr marL="0" marR="0" algn="ctr">
                        <a:lnSpc>
                          <a:spcPct val="107000"/>
                        </a:lnSpc>
                        <a:spcBef>
                          <a:spcPts val="0"/>
                        </a:spcBef>
                        <a:spcAft>
                          <a:spcPts val="0"/>
                        </a:spcAft>
                      </a:pPr>
                      <a:r>
                        <a:rPr lang="en-GB" sz="1100" kern="1200" dirty="0">
                          <a:effectLst/>
                          <a:latin typeface="+mn-lt"/>
                        </a:rPr>
                        <a:t>All Exposure</a:t>
                      </a:r>
                      <a:br>
                        <a:rPr lang="en-GB" sz="1100" kern="1200" dirty="0">
                          <a:effectLst/>
                          <a:latin typeface="+mn-lt"/>
                        </a:rPr>
                      </a:br>
                      <a:r>
                        <a:rPr lang="en-GB" sz="1100" kern="1200" dirty="0">
                          <a:effectLst/>
                          <a:latin typeface="+mn-lt"/>
                        </a:rPr>
                        <a:t>(</a:t>
                      </a:r>
                      <a:r>
                        <a:rPr lang="en-GB" sz="1100" kern="1200" dirty="0" smtClean="0">
                          <a:effectLst/>
                          <a:latin typeface="+mn-lt"/>
                        </a:rPr>
                        <a:t>N=2,279</a:t>
                      </a:r>
                      <a:r>
                        <a:rPr lang="en-GB" sz="1100" kern="1200" dirty="0">
                          <a:effectLst/>
                          <a:latin typeface="+mn-lt"/>
                        </a:rPr>
                        <a:t>)</a:t>
                      </a:r>
                      <a:endParaRPr lang="en-US" sz="1100" dirty="0">
                        <a:effectLst/>
                        <a:latin typeface="+mn-lt"/>
                        <a:ea typeface="Calibri" panose="020F0502020204030204" pitchFamily="34" charset="0"/>
                        <a:cs typeface="Times New Roman" panose="02020603050405020304" pitchFamily="18" charset="0"/>
                      </a:endParaRPr>
                    </a:p>
                  </a:txBody>
                  <a:tcPr marL="33814" marR="33814" marT="34290" marB="34290"/>
                </a:tc>
              </a:tr>
              <a:tr h="239792">
                <a:tc>
                  <a:txBody>
                    <a:bodyPr/>
                    <a:lstStyle/>
                    <a:p>
                      <a:pPr marL="0" marR="0">
                        <a:lnSpc>
                          <a:spcPct val="107000"/>
                        </a:lnSpc>
                        <a:spcBef>
                          <a:spcPts val="0"/>
                        </a:spcBef>
                        <a:spcAft>
                          <a:spcPts val="0"/>
                        </a:spcAft>
                      </a:pPr>
                      <a:r>
                        <a:rPr lang="en-GB" sz="1100" kern="1200" dirty="0">
                          <a:effectLst/>
                        </a:rPr>
                        <a:t>Total patient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814" marR="33814" marT="34290" marB="34290" anchor="ctr"/>
                </a:tc>
                <a:tc>
                  <a:txBody>
                    <a:bodyPr/>
                    <a:lstStyle/>
                    <a:p>
                      <a:pPr marL="0" marR="0" algn="ctr">
                        <a:lnSpc>
                          <a:spcPct val="107000"/>
                        </a:lnSpc>
                        <a:spcBef>
                          <a:spcPts val="0"/>
                        </a:spcBef>
                        <a:spcAft>
                          <a:spcPts val="0"/>
                        </a:spcAft>
                      </a:pPr>
                      <a:r>
                        <a:rPr lang="en-GB" sz="1100" kern="1200" dirty="0" smtClean="0">
                          <a:effectLst/>
                          <a:latin typeface="+mn-lt"/>
                        </a:rPr>
                        <a:t>5,711</a:t>
                      </a:r>
                      <a:endParaRPr lang="en-US" sz="1100" dirty="0">
                        <a:effectLst/>
                        <a:latin typeface="+mn-lt"/>
                        <a:ea typeface="Calibri" panose="020F0502020204030204" pitchFamily="34" charset="0"/>
                        <a:cs typeface="Times New Roman" panose="02020603050405020304" pitchFamily="18" charset="0"/>
                      </a:endParaRPr>
                    </a:p>
                  </a:txBody>
                  <a:tcPr marL="33814" marR="33814" marT="34290" marB="34290" anchor="ctr"/>
                </a:tc>
              </a:tr>
              <a:tr h="252603">
                <a:tc>
                  <a:txBody>
                    <a:bodyPr/>
                    <a:lstStyle/>
                    <a:p>
                      <a:pPr marL="0" marR="0">
                        <a:lnSpc>
                          <a:spcPct val="107000"/>
                        </a:lnSpc>
                        <a:spcBef>
                          <a:spcPts val="0"/>
                        </a:spcBef>
                        <a:spcAft>
                          <a:spcPts val="0"/>
                        </a:spcAft>
                      </a:pPr>
                      <a:r>
                        <a:rPr lang="en-GB" sz="1100" kern="1200">
                          <a:effectLst/>
                        </a:rPr>
                        <a:t>Number of doses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814" marR="33814" marT="34290" marB="34290" anchor="ctr"/>
                </a:tc>
                <a:tc>
                  <a:txBody>
                    <a:bodyPr/>
                    <a:lstStyle/>
                    <a:p>
                      <a:pPr>
                        <a:lnSpc>
                          <a:spcPct val="115000"/>
                        </a:lnSpc>
                      </a:pPr>
                      <a:endParaRPr lang="en-US" sz="1100">
                        <a:effectLst/>
                        <a:latin typeface="+mn-lt"/>
                        <a:cs typeface="Times New Roman" panose="02020603050405020304" pitchFamily="18" charset="0"/>
                      </a:endParaRPr>
                    </a:p>
                  </a:txBody>
                  <a:tcPr marL="33814" marR="33814" marT="34290" marB="34290" anchor="ctr"/>
                </a:tc>
              </a:tr>
              <a:tr h="239792">
                <a:tc>
                  <a:txBody>
                    <a:bodyPr/>
                    <a:lstStyle/>
                    <a:p>
                      <a:pPr marL="0" marR="0" indent="118745">
                        <a:lnSpc>
                          <a:spcPct val="107000"/>
                        </a:lnSpc>
                        <a:spcBef>
                          <a:spcPts val="0"/>
                        </a:spcBef>
                        <a:spcAft>
                          <a:spcPts val="0"/>
                        </a:spcAft>
                      </a:pPr>
                      <a:r>
                        <a:rPr lang="en-GB" sz="1100" kern="1200">
                          <a:effectLst/>
                        </a:rPr>
                        <a:t>Mean (SD)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814" marR="33814" marT="34290" marB="34290" anchor="ctr"/>
                </a:tc>
                <a:tc>
                  <a:txBody>
                    <a:bodyPr/>
                    <a:lstStyle/>
                    <a:p>
                      <a:pPr marL="0" marR="0" algn="ctr">
                        <a:lnSpc>
                          <a:spcPct val="107000"/>
                        </a:lnSpc>
                        <a:spcBef>
                          <a:spcPts val="0"/>
                        </a:spcBef>
                        <a:spcAft>
                          <a:spcPts val="0"/>
                        </a:spcAft>
                      </a:pPr>
                      <a:r>
                        <a:rPr lang="en-GB" sz="1100" kern="1200">
                          <a:effectLst/>
                          <a:latin typeface="+mn-lt"/>
                        </a:rPr>
                        <a:t>5.6 (2.8)</a:t>
                      </a:r>
                      <a:endParaRPr lang="en-US" sz="1100">
                        <a:effectLst/>
                        <a:latin typeface="+mn-lt"/>
                        <a:ea typeface="Calibri" panose="020F0502020204030204" pitchFamily="34" charset="0"/>
                        <a:cs typeface="Times New Roman" panose="02020603050405020304" pitchFamily="18" charset="0"/>
                      </a:endParaRPr>
                    </a:p>
                  </a:txBody>
                  <a:tcPr marL="33814" marR="33814" marT="34290" marB="34290" anchor="ctr"/>
                </a:tc>
              </a:tr>
              <a:tr h="239792">
                <a:tc>
                  <a:txBody>
                    <a:bodyPr/>
                    <a:lstStyle/>
                    <a:p>
                      <a:pPr marL="0" marR="0" indent="118745">
                        <a:lnSpc>
                          <a:spcPct val="107000"/>
                        </a:lnSpc>
                        <a:spcBef>
                          <a:spcPts val="0"/>
                        </a:spcBef>
                        <a:spcAft>
                          <a:spcPts val="0"/>
                        </a:spcAft>
                      </a:pPr>
                      <a:r>
                        <a:rPr lang="en-GB" sz="1100" kern="1200">
                          <a:effectLst/>
                        </a:rPr>
                        <a:t>Median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814" marR="33814" marT="34290" marB="34290" anchor="ctr"/>
                </a:tc>
                <a:tc>
                  <a:txBody>
                    <a:bodyPr/>
                    <a:lstStyle/>
                    <a:p>
                      <a:pPr marL="0" marR="0" algn="ctr">
                        <a:lnSpc>
                          <a:spcPct val="107000"/>
                        </a:lnSpc>
                        <a:spcBef>
                          <a:spcPts val="0"/>
                        </a:spcBef>
                        <a:spcAft>
                          <a:spcPts val="0"/>
                        </a:spcAft>
                      </a:pPr>
                      <a:r>
                        <a:rPr lang="en-GB" sz="1100" kern="1200">
                          <a:effectLst/>
                          <a:latin typeface="+mn-lt"/>
                        </a:rPr>
                        <a:t>6.0</a:t>
                      </a:r>
                      <a:endParaRPr lang="en-US" sz="1100">
                        <a:effectLst/>
                        <a:latin typeface="+mn-lt"/>
                        <a:ea typeface="Calibri" panose="020F0502020204030204" pitchFamily="34" charset="0"/>
                        <a:cs typeface="Times New Roman" panose="02020603050405020304" pitchFamily="18" charset="0"/>
                      </a:endParaRPr>
                    </a:p>
                  </a:txBody>
                  <a:tcPr marL="33814" marR="33814" marT="34290" marB="34290" anchor="ctr"/>
                </a:tc>
              </a:tr>
              <a:tr h="252603">
                <a:tc>
                  <a:txBody>
                    <a:bodyPr/>
                    <a:lstStyle/>
                    <a:p>
                      <a:pPr marL="0" marR="0">
                        <a:lnSpc>
                          <a:spcPct val="107000"/>
                        </a:lnSpc>
                        <a:spcBef>
                          <a:spcPts val="0"/>
                        </a:spcBef>
                        <a:spcAft>
                          <a:spcPts val="0"/>
                        </a:spcAft>
                      </a:pPr>
                      <a:r>
                        <a:rPr lang="en-GB" sz="1100" kern="1200">
                          <a:effectLst/>
                        </a:rPr>
                        <a:t>Total cumulative dose (mg)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814" marR="33814" marT="34290" marB="34290" anchor="ctr"/>
                </a:tc>
                <a:tc>
                  <a:txBody>
                    <a:bodyPr/>
                    <a:lstStyle/>
                    <a:p>
                      <a:pPr>
                        <a:lnSpc>
                          <a:spcPct val="115000"/>
                        </a:lnSpc>
                      </a:pPr>
                      <a:endParaRPr lang="en-US" sz="1100">
                        <a:effectLst/>
                        <a:latin typeface="+mn-lt"/>
                        <a:cs typeface="Times New Roman" panose="02020603050405020304" pitchFamily="18" charset="0"/>
                      </a:endParaRPr>
                    </a:p>
                  </a:txBody>
                  <a:tcPr marL="33814" marR="33814" marT="34290" marB="34290" anchor="ctr"/>
                </a:tc>
              </a:tr>
              <a:tr h="239792">
                <a:tc>
                  <a:txBody>
                    <a:bodyPr/>
                    <a:lstStyle/>
                    <a:p>
                      <a:pPr marL="0" marR="0" indent="118745">
                        <a:lnSpc>
                          <a:spcPct val="107000"/>
                        </a:lnSpc>
                        <a:spcBef>
                          <a:spcPts val="0"/>
                        </a:spcBef>
                        <a:spcAft>
                          <a:spcPts val="0"/>
                        </a:spcAft>
                      </a:pPr>
                      <a:r>
                        <a:rPr lang="en-GB" sz="1100" kern="1200">
                          <a:effectLst/>
                        </a:rPr>
                        <a:t>Mean (SD)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814" marR="33814" marT="34290" marB="34290" anchor="ctr"/>
                </a:tc>
                <a:tc>
                  <a:txBody>
                    <a:bodyPr/>
                    <a:lstStyle/>
                    <a:p>
                      <a:pPr marL="0" marR="0" algn="ctr">
                        <a:lnSpc>
                          <a:spcPct val="107000"/>
                        </a:lnSpc>
                        <a:spcBef>
                          <a:spcPts val="0"/>
                        </a:spcBef>
                        <a:spcAft>
                          <a:spcPts val="0"/>
                        </a:spcAft>
                      </a:pPr>
                      <a:r>
                        <a:rPr lang="en-GB" sz="1100" kern="1200" dirty="0" smtClean="0">
                          <a:effectLst/>
                          <a:latin typeface="+mn-lt"/>
                        </a:rPr>
                        <a:t>3,393 </a:t>
                      </a:r>
                      <a:r>
                        <a:rPr lang="en-GB" sz="1100" kern="1200" dirty="0">
                          <a:effectLst/>
                          <a:latin typeface="+mn-lt"/>
                        </a:rPr>
                        <a:t>(1717)</a:t>
                      </a:r>
                      <a:endParaRPr lang="en-US" sz="1100" dirty="0">
                        <a:effectLst/>
                        <a:latin typeface="+mn-lt"/>
                        <a:ea typeface="Calibri" panose="020F0502020204030204" pitchFamily="34" charset="0"/>
                        <a:cs typeface="Times New Roman" panose="02020603050405020304" pitchFamily="18" charset="0"/>
                      </a:endParaRPr>
                    </a:p>
                  </a:txBody>
                  <a:tcPr marL="33814" marR="33814" marT="34290" marB="34290" anchor="ctr"/>
                </a:tc>
              </a:tr>
              <a:tr h="239792">
                <a:tc>
                  <a:txBody>
                    <a:bodyPr/>
                    <a:lstStyle/>
                    <a:p>
                      <a:pPr marL="0" marR="0" indent="118745">
                        <a:lnSpc>
                          <a:spcPct val="107000"/>
                        </a:lnSpc>
                        <a:spcBef>
                          <a:spcPts val="0"/>
                        </a:spcBef>
                        <a:spcAft>
                          <a:spcPts val="0"/>
                        </a:spcAft>
                      </a:pPr>
                      <a:r>
                        <a:rPr lang="en-GB" sz="1100" kern="1200">
                          <a:effectLst/>
                        </a:rPr>
                        <a:t>Median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3814" marR="33814" marT="34290" marB="34290" anchor="ctr"/>
                </a:tc>
                <a:tc>
                  <a:txBody>
                    <a:bodyPr/>
                    <a:lstStyle/>
                    <a:p>
                      <a:pPr marL="0" marR="0" algn="ctr">
                        <a:lnSpc>
                          <a:spcPct val="107000"/>
                        </a:lnSpc>
                        <a:spcBef>
                          <a:spcPts val="0"/>
                        </a:spcBef>
                        <a:spcAft>
                          <a:spcPts val="0"/>
                        </a:spcAft>
                      </a:pPr>
                      <a:r>
                        <a:rPr lang="en-GB" sz="1100" kern="1200" dirty="0" smtClean="0">
                          <a:effectLst/>
                          <a:latin typeface="+mn-lt"/>
                        </a:rPr>
                        <a:t>3,900</a:t>
                      </a:r>
                      <a:endParaRPr lang="en-US" sz="1100" dirty="0">
                        <a:effectLst/>
                        <a:latin typeface="+mn-lt"/>
                        <a:ea typeface="Calibri" panose="020F0502020204030204" pitchFamily="34" charset="0"/>
                        <a:cs typeface="Times New Roman" panose="02020603050405020304" pitchFamily="18" charset="0"/>
                      </a:endParaRPr>
                    </a:p>
                  </a:txBody>
                  <a:tcPr marL="33814" marR="33814" marT="34290" marB="34290" anchor="ctr"/>
                </a:tc>
              </a:tr>
              <a:tr h="239792">
                <a:tc>
                  <a:txBody>
                    <a:bodyPr/>
                    <a:lstStyle/>
                    <a:p>
                      <a:pPr marL="0" marR="0" indent="118745">
                        <a:lnSpc>
                          <a:spcPct val="107000"/>
                        </a:lnSpc>
                        <a:spcBef>
                          <a:spcPts val="0"/>
                        </a:spcBef>
                        <a:spcAft>
                          <a:spcPts val="0"/>
                        </a:spcAft>
                      </a:pPr>
                      <a:r>
                        <a:rPr lang="en-GB" sz="1100" kern="1200" dirty="0">
                          <a:effectLst/>
                        </a:rPr>
                        <a:t>Range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3814" marR="33814" marT="34290" marB="34290" anchor="ctr"/>
                </a:tc>
                <a:tc>
                  <a:txBody>
                    <a:bodyPr/>
                    <a:lstStyle/>
                    <a:p>
                      <a:pPr marL="0" marR="0" algn="ctr">
                        <a:lnSpc>
                          <a:spcPct val="107000"/>
                        </a:lnSpc>
                        <a:spcBef>
                          <a:spcPts val="0"/>
                        </a:spcBef>
                        <a:spcAft>
                          <a:spcPts val="0"/>
                        </a:spcAft>
                      </a:pPr>
                      <a:r>
                        <a:rPr lang="en-GB" sz="1100" kern="1200" dirty="0">
                          <a:effectLst/>
                          <a:latin typeface="+mn-lt"/>
                        </a:rPr>
                        <a:t>9</a:t>
                      </a:r>
                      <a:r>
                        <a:rPr lang="en-GB" sz="1100" kern="1200" dirty="0">
                          <a:effectLst/>
                          <a:latin typeface="+mn-lt"/>
                          <a:sym typeface="Symbol" panose="05050102010706020507" pitchFamily="18" charset="2"/>
                        </a:rPr>
                        <a:t></a:t>
                      </a:r>
                      <a:r>
                        <a:rPr lang="en-GB" sz="1100" kern="1200" dirty="0" smtClean="0">
                          <a:effectLst/>
                          <a:latin typeface="+mn-lt"/>
                        </a:rPr>
                        <a:t>9,420</a:t>
                      </a:r>
                      <a:endParaRPr lang="en-US" sz="1100" dirty="0">
                        <a:effectLst/>
                        <a:latin typeface="+mn-lt"/>
                        <a:ea typeface="Calibri" panose="020F0502020204030204" pitchFamily="34" charset="0"/>
                        <a:cs typeface="Times New Roman" panose="02020603050405020304" pitchFamily="18" charset="0"/>
                      </a:endParaRPr>
                    </a:p>
                  </a:txBody>
                  <a:tcPr marL="33814" marR="33814" marT="34290" marB="34290" anchor="ctr"/>
                </a:tc>
              </a:tr>
            </a:tbl>
          </a:graphicData>
        </a:graphic>
      </p:graphicFrame>
      <p:pic>
        <p:nvPicPr>
          <p:cNvPr id="9" name="Picture 8"/>
          <p:cNvPicPr>
            <a:picLocks noChangeAspect="1"/>
          </p:cNvPicPr>
          <p:nvPr/>
        </p:nvPicPr>
        <p:blipFill>
          <a:blip r:embed="rId3"/>
          <a:stretch>
            <a:fillRect/>
          </a:stretch>
        </p:blipFill>
        <p:spPr>
          <a:xfrm>
            <a:off x="3086100" y="1371601"/>
            <a:ext cx="5844174" cy="4333208"/>
          </a:xfrm>
          <a:prstGeom prst="rect">
            <a:avLst/>
          </a:prstGeom>
        </p:spPr>
      </p:pic>
      <p:sp>
        <p:nvSpPr>
          <p:cNvPr id="8" name="Rectangle 7"/>
          <p:cNvSpPr/>
          <p:nvPr/>
        </p:nvSpPr>
        <p:spPr>
          <a:xfrm>
            <a:off x="0" y="6538914"/>
            <a:ext cx="3581400" cy="307777"/>
          </a:xfrm>
          <a:prstGeom prst="rect">
            <a:avLst/>
          </a:prstGeom>
        </p:spPr>
        <p:txBody>
          <a:bodyPr wrap="square">
            <a:spAutoFit/>
          </a:bodyPr>
          <a:lstStyle/>
          <a:p>
            <a:r>
              <a:rPr lang="en-US" sz="1400" i="1" dirty="0"/>
              <a:t>Kappos et al Neurology </a:t>
            </a:r>
            <a:r>
              <a:rPr lang="en-US" sz="1400" b="1" i="1" dirty="0"/>
              <a:t>88</a:t>
            </a:r>
            <a:r>
              <a:rPr lang="en-US" sz="1400" i="1" dirty="0"/>
              <a:t>(S16)</a:t>
            </a:r>
            <a:r>
              <a:rPr lang="en-US" sz="1400" b="1" i="1" dirty="0"/>
              <a:t>:</a:t>
            </a:r>
            <a:r>
              <a:rPr lang="en-US" sz="1400" i="1" dirty="0"/>
              <a:t>P5.407, 2017</a:t>
            </a:r>
          </a:p>
        </p:txBody>
      </p:sp>
    </p:spTree>
    <p:extLst>
      <p:ext uri="{BB962C8B-B14F-4D97-AF65-F5344CB8AC3E}">
        <p14:creationId xmlns:p14="http://schemas.microsoft.com/office/powerpoint/2010/main" val="40252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8599" y="1301643"/>
            <a:ext cx="4114800" cy="1681648"/>
          </a:xfrm>
          <a:prstGeom prst="rect">
            <a:avLst/>
          </a:prstGeom>
        </p:spPr>
      </p:pic>
      <p:sp>
        <p:nvSpPr>
          <p:cNvPr id="2" name="Slide Number Placeholder 1"/>
          <p:cNvSpPr>
            <a:spLocks noGrp="1"/>
          </p:cNvSpPr>
          <p:nvPr>
            <p:ph type="sldNum" sz="quarter" idx="12"/>
          </p:nvPr>
        </p:nvSpPr>
        <p:spPr/>
        <p:txBody>
          <a:bodyPr/>
          <a:lstStyle/>
          <a:p>
            <a:fld id="{CEDD7458-2737-416E-A6FD-79B0DB1EAC30}" type="slidenum">
              <a:rPr lang="en-US" smtClean="0"/>
              <a:t>28</a:t>
            </a:fld>
            <a:endParaRPr lang="en-US"/>
          </a:p>
        </p:txBody>
      </p:sp>
      <p:sp>
        <p:nvSpPr>
          <p:cNvPr id="3" name="Title 4"/>
          <p:cNvSpPr txBox="1">
            <a:spLocks/>
          </p:cNvSpPr>
          <p:nvPr/>
        </p:nvSpPr>
        <p:spPr>
          <a:xfrm>
            <a:off x="76200" y="152400"/>
            <a:ext cx="8522494"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1F497D"/>
                </a:solidFill>
                <a:effectLst>
                  <a:outerShdw blurRad="38100" dist="38100" dir="2700000" algn="tl">
                    <a:srgbClr val="000000">
                      <a:alpha val="43137"/>
                    </a:srgbClr>
                  </a:outerShdw>
                </a:effectLst>
              </a:rPr>
              <a:t>Ocrelizumab – Controlled Phase ORATORIO Infusion Reactions</a:t>
            </a:r>
          </a:p>
        </p:txBody>
      </p:sp>
      <p:pic>
        <p:nvPicPr>
          <p:cNvPr id="5" name="Picture 4"/>
          <p:cNvPicPr>
            <a:picLocks noChangeAspect="1"/>
          </p:cNvPicPr>
          <p:nvPr/>
        </p:nvPicPr>
        <p:blipFill>
          <a:blip r:embed="rId4"/>
          <a:stretch>
            <a:fillRect/>
          </a:stretch>
        </p:blipFill>
        <p:spPr>
          <a:xfrm>
            <a:off x="2448034" y="2557756"/>
            <a:ext cx="6400800" cy="3981158"/>
          </a:xfrm>
          <a:prstGeom prst="rect">
            <a:avLst/>
          </a:prstGeom>
          <a:effectLst>
            <a:outerShdw blurRad="50800" dist="38100" dir="2700000" algn="tl" rotWithShape="0">
              <a:prstClr val="black">
                <a:alpha val="40000"/>
              </a:prstClr>
            </a:outerShdw>
          </a:effectLst>
        </p:spPr>
      </p:pic>
      <p:sp>
        <p:nvSpPr>
          <p:cNvPr id="7" name="Rectangle 6"/>
          <p:cNvSpPr/>
          <p:nvPr/>
        </p:nvSpPr>
        <p:spPr>
          <a:xfrm>
            <a:off x="152400" y="3429000"/>
            <a:ext cx="2313777" cy="2062103"/>
          </a:xfrm>
          <a:prstGeom prst="rect">
            <a:avLst/>
          </a:prstGeom>
        </p:spPr>
        <p:txBody>
          <a:bodyPr wrap="square">
            <a:spAutoFit/>
          </a:bodyPr>
          <a:lstStyle/>
          <a:p>
            <a:r>
              <a:rPr lang="en-US" sz="1600" dirty="0"/>
              <a:t>Common symptoms associated with infusion-related reactions in ocrelizumab treated patients were pruritus, rash, throat irritation, flushing, pyrexia, and headache.</a:t>
            </a:r>
          </a:p>
        </p:txBody>
      </p:sp>
    </p:spTree>
    <p:extLst>
      <p:ext uri="{BB962C8B-B14F-4D97-AF65-F5344CB8AC3E}">
        <p14:creationId xmlns:p14="http://schemas.microsoft.com/office/powerpoint/2010/main" val="4252566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D7458-2737-416E-A6FD-79B0DB1EAC30}" type="slidenum">
              <a:rPr lang="en-US" smtClean="0"/>
              <a:t>29</a:t>
            </a:fld>
            <a:endParaRPr lang="en-US"/>
          </a:p>
        </p:txBody>
      </p:sp>
      <p:sp>
        <p:nvSpPr>
          <p:cNvPr id="3" name="Title 4"/>
          <p:cNvSpPr txBox="1">
            <a:spLocks/>
          </p:cNvSpPr>
          <p:nvPr/>
        </p:nvSpPr>
        <p:spPr>
          <a:xfrm>
            <a:off x="138310" y="162944"/>
            <a:ext cx="7329290" cy="47982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1F497D"/>
                </a:solidFill>
                <a:effectLst>
                  <a:outerShdw blurRad="38100" dist="38100" dir="2700000" algn="tl">
                    <a:srgbClr val="000000">
                      <a:alpha val="43137"/>
                    </a:srgbClr>
                  </a:outerShdw>
                </a:effectLst>
              </a:rPr>
              <a:t>Ocrelizumab – Integrated Safety Summary (3)</a:t>
            </a:r>
          </a:p>
        </p:txBody>
      </p:sp>
      <p:grpSp>
        <p:nvGrpSpPr>
          <p:cNvPr id="14" name="Group 13"/>
          <p:cNvGrpSpPr/>
          <p:nvPr/>
        </p:nvGrpSpPr>
        <p:grpSpPr>
          <a:xfrm>
            <a:off x="195447" y="825328"/>
            <a:ext cx="8574848" cy="3803915"/>
            <a:chOff x="242586" y="933827"/>
            <a:chExt cx="11433131" cy="5071887"/>
          </a:xfrm>
        </p:grpSpPr>
        <p:pic>
          <p:nvPicPr>
            <p:cNvPr id="12" name="Picture 11"/>
            <p:cNvPicPr>
              <a:picLocks noChangeAspect="1"/>
            </p:cNvPicPr>
            <p:nvPr/>
          </p:nvPicPr>
          <p:blipFill>
            <a:blip r:embed="rId3"/>
            <a:stretch>
              <a:fillRect/>
            </a:stretch>
          </p:blipFill>
          <p:spPr>
            <a:xfrm>
              <a:off x="242586" y="1272381"/>
              <a:ext cx="8323809" cy="4733333"/>
            </a:xfrm>
            <a:prstGeom prst="rect">
              <a:avLst/>
            </a:prstGeom>
          </p:spPr>
        </p:pic>
        <p:sp>
          <p:nvSpPr>
            <p:cNvPr id="13" name="Rectangle 12"/>
            <p:cNvSpPr/>
            <p:nvPr/>
          </p:nvSpPr>
          <p:spPr>
            <a:xfrm>
              <a:off x="242586" y="933827"/>
              <a:ext cx="11433131" cy="430887"/>
            </a:xfrm>
            <a:prstGeom prst="rect">
              <a:avLst/>
            </a:prstGeom>
          </p:spPr>
          <p:txBody>
            <a:bodyPr wrap="none">
              <a:spAutoFit/>
            </a:bodyPr>
            <a:lstStyle/>
            <a:p>
              <a:r>
                <a:rPr lang="en-GB" sz="1500" b="1" dirty="0">
                  <a:solidFill>
                    <a:schemeClr val="accent1"/>
                  </a:solidFill>
                  <a:latin typeface="Calibri" panose="020F0502020204030204" pitchFamily="34" charset="0"/>
                  <a:ea typeface="Calibri" panose="020F0502020204030204" pitchFamily="34" charset="0"/>
                </a:rPr>
                <a:t>Crude Incidence rate/100 patient years: All malignancies over time </a:t>
              </a:r>
              <a:r>
                <a:rPr lang="en-US" sz="1500" b="1" dirty="0">
                  <a:solidFill>
                    <a:schemeClr val="accent1"/>
                  </a:solidFill>
                  <a:latin typeface="Calibri" panose="020F0502020204030204" pitchFamily="34" charset="0"/>
                  <a:ea typeface="Calibri" panose="020F0502020204030204" pitchFamily="34" charset="0"/>
                </a:rPr>
                <a:t>compared with the Danish MS registry</a:t>
              </a:r>
              <a:endParaRPr lang="en-US" sz="1500" b="1" dirty="0">
                <a:solidFill>
                  <a:schemeClr val="accent1"/>
                </a:solidFill>
              </a:endParaRPr>
            </a:p>
          </p:txBody>
        </p:sp>
      </p:grpSp>
      <p:grpSp>
        <p:nvGrpSpPr>
          <p:cNvPr id="17" name="Group 16"/>
          <p:cNvGrpSpPr/>
          <p:nvPr/>
        </p:nvGrpSpPr>
        <p:grpSpPr>
          <a:xfrm>
            <a:off x="1626365" y="1833906"/>
            <a:ext cx="7535778" cy="4522446"/>
            <a:chOff x="2819400" y="1490246"/>
            <a:chExt cx="8610600" cy="5167478"/>
          </a:xfrm>
        </p:grpSpPr>
        <p:sp>
          <p:nvSpPr>
            <p:cNvPr id="15" name="Rectangle 14"/>
            <p:cNvSpPr/>
            <p:nvPr/>
          </p:nvSpPr>
          <p:spPr>
            <a:xfrm>
              <a:off x="2819400" y="1490246"/>
              <a:ext cx="8610600" cy="430887"/>
            </a:xfrm>
            <a:prstGeom prst="rect">
              <a:avLst/>
            </a:prstGeom>
            <a:solidFill>
              <a:schemeClr val="bg1"/>
            </a:solidFill>
          </p:spPr>
          <p:txBody>
            <a:bodyPr wrap="square">
              <a:spAutoFit/>
            </a:bodyPr>
            <a:lstStyle/>
            <a:p>
              <a:r>
                <a:rPr lang="en-GB" sz="1500" b="1" dirty="0">
                  <a:solidFill>
                    <a:schemeClr val="accent1"/>
                  </a:solidFill>
                  <a:latin typeface="Calibri" panose="020F0502020204030204" pitchFamily="34" charset="0"/>
                  <a:ea typeface="Calibri" panose="020F0502020204030204" pitchFamily="34" charset="0"/>
                </a:rPr>
                <a:t>Crude Incidence rate of breast cancer over time </a:t>
              </a:r>
              <a:r>
                <a:rPr lang="en-US" sz="1500" b="1" dirty="0">
                  <a:solidFill>
                    <a:schemeClr val="accent1"/>
                  </a:solidFill>
                  <a:latin typeface="Calibri" panose="020F0502020204030204" pitchFamily="34" charset="0"/>
                  <a:ea typeface="Calibri" panose="020F0502020204030204" pitchFamily="34" charset="0"/>
                </a:rPr>
                <a:t>compared with 3 MS registries</a:t>
              </a:r>
              <a:endParaRPr lang="en-US" sz="1500" b="1" dirty="0">
                <a:solidFill>
                  <a:schemeClr val="accent1"/>
                </a:solidFill>
              </a:endParaRPr>
            </a:p>
          </p:txBody>
        </p:sp>
        <p:pic>
          <p:nvPicPr>
            <p:cNvPr id="16" name="Picture 15"/>
            <p:cNvPicPr>
              <a:picLocks noChangeAspect="1"/>
            </p:cNvPicPr>
            <p:nvPr/>
          </p:nvPicPr>
          <p:blipFill>
            <a:blip r:embed="rId4"/>
            <a:stretch>
              <a:fillRect/>
            </a:stretch>
          </p:blipFill>
          <p:spPr>
            <a:xfrm>
              <a:off x="2946400" y="1921133"/>
              <a:ext cx="7735107" cy="4736591"/>
            </a:xfrm>
            <a:prstGeom prst="rect">
              <a:avLst/>
            </a:prstGeom>
          </p:spPr>
        </p:pic>
      </p:grpSp>
      <p:sp>
        <p:nvSpPr>
          <p:cNvPr id="18" name="Rectangle 17"/>
          <p:cNvSpPr/>
          <p:nvPr/>
        </p:nvSpPr>
        <p:spPr>
          <a:xfrm>
            <a:off x="0" y="6538914"/>
            <a:ext cx="3581400" cy="307777"/>
          </a:xfrm>
          <a:prstGeom prst="rect">
            <a:avLst/>
          </a:prstGeom>
        </p:spPr>
        <p:txBody>
          <a:bodyPr wrap="square">
            <a:spAutoFit/>
          </a:bodyPr>
          <a:lstStyle/>
          <a:p>
            <a:r>
              <a:rPr lang="en-US" sz="1400" i="1" dirty="0"/>
              <a:t>Kappos et al Neurology </a:t>
            </a:r>
            <a:r>
              <a:rPr lang="en-US" sz="1400" b="1" i="1" dirty="0"/>
              <a:t>88</a:t>
            </a:r>
            <a:r>
              <a:rPr lang="en-US" sz="1400" i="1" dirty="0"/>
              <a:t>(S16)</a:t>
            </a:r>
            <a:r>
              <a:rPr lang="en-US" sz="1400" b="1" i="1" dirty="0"/>
              <a:t>:</a:t>
            </a:r>
            <a:r>
              <a:rPr lang="en-US" sz="1400" i="1" dirty="0"/>
              <a:t>P5.407, 2017</a:t>
            </a:r>
          </a:p>
        </p:txBody>
      </p:sp>
    </p:spTree>
    <p:extLst>
      <p:ext uri="{BB962C8B-B14F-4D97-AF65-F5344CB8AC3E}">
        <p14:creationId xmlns:p14="http://schemas.microsoft.com/office/powerpoint/2010/main" val="343274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229600" cy="400050"/>
          </a:xfrm>
        </p:spPr>
        <p:txBody>
          <a:bodyPr>
            <a:noAutofit/>
          </a:bodyPr>
          <a:lstStyle/>
          <a:p>
            <a:pPr algn="l"/>
            <a:r>
              <a:rPr lang="en-US" sz="2800" b="1" dirty="0">
                <a:solidFill>
                  <a:schemeClr val="tx2"/>
                </a:solidFill>
                <a:effectLst>
                  <a:outerShdw blurRad="38100" dist="38100" dir="2700000" algn="tl">
                    <a:srgbClr val="000000">
                      <a:alpha val="43137"/>
                    </a:srgbClr>
                  </a:outerShdw>
                </a:effectLst>
              </a:rPr>
              <a:t>Disclosures</a:t>
            </a:r>
          </a:p>
        </p:txBody>
      </p:sp>
      <p:sp>
        <p:nvSpPr>
          <p:cNvPr id="4" name="Slide Number Placeholder 3"/>
          <p:cNvSpPr>
            <a:spLocks noGrp="1"/>
          </p:cNvSpPr>
          <p:nvPr>
            <p:ph type="sldNum" sz="quarter" idx="12"/>
          </p:nvPr>
        </p:nvSpPr>
        <p:spPr>
          <a:xfrm>
            <a:off x="6858000" y="6477000"/>
            <a:ext cx="2133600" cy="273844"/>
          </a:xfrm>
        </p:spPr>
        <p:txBody>
          <a:bodyPr/>
          <a:lstStyle/>
          <a:p>
            <a:fld id="{CEDD7458-2737-416E-A6FD-79B0DB1EAC30}" type="slidenum">
              <a:rPr lang="en-US" smtClean="0"/>
              <a:t>3</a:t>
            </a:fld>
            <a:endParaRPr lang="en-US" dirty="0"/>
          </a:p>
        </p:txBody>
      </p:sp>
      <p:sp>
        <p:nvSpPr>
          <p:cNvPr id="7" name="Rectangle 6"/>
          <p:cNvSpPr/>
          <p:nvPr/>
        </p:nvSpPr>
        <p:spPr>
          <a:xfrm>
            <a:off x="1543050" y="1751618"/>
            <a:ext cx="6057900" cy="3354765"/>
          </a:xfrm>
          <a:prstGeom prst="rect">
            <a:avLst/>
          </a:prstGeom>
        </p:spPr>
        <p:txBody>
          <a:bodyPr wrap="square">
            <a:spAutoFit/>
          </a:bodyPr>
          <a:lstStyle/>
          <a:p>
            <a:pPr lvl="0" algn="just"/>
            <a:r>
              <a:rPr lang="en-US" sz="1600" kern="0" dirty="0">
                <a:solidFill>
                  <a:prstClr val="black"/>
                </a:solidFill>
              </a:rPr>
              <a:t>Over the past 2 years, </a:t>
            </a:r>
            <a:r>
              <a:rPr lang="en-US" sz="1600" b="1" kern="0" dirty="0">
                <a:solidFill>
                  <a:schemeClr val="tx2"/>
                </a:solidFill>
              </a:rPr>
              <a:t>Dr. Wolinsky </a:t>
            </a:r>
            <a:r>
              <a:rPr lang="en-US" sz="1600" kern="0" dirty="0">
                <a:solidFill>
                  <a:prstClr val="black"/>
                </a:solidFill>
              </a:rPr>
              <a:t>has served on advisory boards, data monitoring or steering committees, has consulting agreements, or received speaker honoraria from the following entities: AbbVie, AcademicCME, ACTRIMS, Alkermes, Bayer HealthCare, Biogen, </a:t>
            </a:r>
            <a:r>
              <a:rPr lang="en-US" sz="1600" kern="0" dirty="0" err="1">
                <a:solidFill>
                  <a:prstClr val="black"/>
                </a:solidFill>
              </a:rPr>
              <a:t>Bionest</a:t>
            </a:r>
            <a:r>
              <a:rPr lang="en-US" sz="1600" kern="0" dirty="0">
                <a:solidFill>
                  <a:prstClr val="black"/>
                </a:solidFill>
              </a:rPr>
              <a:t>, Celgene, Clene Nanomedicine, CMSC, ECTRIMS, Forward Pharma A/S, </a:t>
            </a:r>
            <a:r>
              <a:rPr lang="en-US" sz="1600" kern="0" dirty="0" err="1">
                <a:solidFill>
                  <a:prstClr val="black"/>
                </a:solidFill>
              </a:rPr>
              <a:t>Medday</a:t>
            </a:r>
            <a:r>
              <a:rPr lang="en-US" sz="1600" kern="0" dirty="0">
                <a:solidFill>
                  <a:prstClr val="black"/>
                </a:solidFill>
              </a:rPr>
              <a:t> Pharmaceuticals, Novartis Pharmaceuticals, PRIME, Roche Genentech, Sanofi Genzyme, Strategic Consultants International, Takeda, Teva Pharmaceuticals, WebMD.</a:t>
            </a:r>
          </a:p>
          <a:p>
            <a:pPr lvl="0" algn="just"/>
            <a:endParaRPr lang="en-US" sz="600" kern="0" dirty="0">
              <a:solidFill>
                <a:prstClr val="black"/>
              </a:solidFill>
            </a:endParaRPr>
          </a:p>
          <a:p>
            <a:pPr lvl="0" algn="just"/>
            <a:r>
              <a:rPr lang="en-US" sz="1600" kern="0" dirty="0">
                <a:solidFill>
                  <a:prstClr val="black"/>
                </a:solidFill>
              </a:rPr>
              <a:t>Royalties are received for out licensed monoclonal antibodies through UTHealth to Millipore (Chemicon International) Corporation.</a:t>
            </a:r>
          </a:p>
          <a:p>
            <a:pPr lvl="0" algn="just"/>
            <a:endParaRPr lang="en-US" sz="1600" kern="0" dirty="0">
              <a:solidFill>
                <a:prstClr val="black"/>
              </a:solidFill>
            </a:endParaRPr>
          </a:p>
          <a:p>
            <a:pPr lvl="0" algn="just"/>
            <a:r>
              <a:rPr lang="en-US" sz="1600" kern="0" dirty="0">
                <a:solidFill>
                  <a:prstClr val="black"/>
                </a:solidFill>
              </a:rPr>
              <a:t>No stock options or investments outside of managed retirement programs in pharmaceuticals or medical industry.</a:t>
            </a:r>
          </a:p>
        </p:txBody>
      </p:sp>
    </p:spTree>
    <p:extLst>
      <p:ext uri="{BB962C8B-B14F-4D97-AF65-F5344CB8AC3E}">
        <p14:creationId xmlns:p14="http://schemas.microsoft.com/office/powerpoint/2010/main" val="2648743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EDD7458-2737-416E-A6FD-79B0DB1EAC30}" type="slidenum">
              <a:rPr lang="en-US" smtClean="0"/>
              <a:t>30</a:t>
            </a:fld>
            <a:endParaRPr lang="en-US" dirty="0"/>
          </a:p>
        </p:txBody>
      </p:sp>
      <p:sp>
        <p:nvSpPr>
          <p:cNvPr id="13" name="Title 4"/>
          <p:cNvSpPr txBox="1">
            <a:spLocks/>
          </p:cNvSpPr>
          <p:nvPr/>
        </p:nvSpPr>
        <p:spPr>
          <a:xfrm>
            <a:off x="275771" y="152400"/>
            <a:ext cx="6172200" cy="457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tx2"/>
                </a:solidFill>
                <a:effectLst>
                  <a:outerShdw blurRad="38100" dist="38100" dir="2700000" algn="tl">
                    <a:srgbClr val="000000">
                      <a:alpha val="43137"/>
                    </a:srgbClr>
                  </a:outerShdw>
                </a:effectLst>
              </a:rPr>
              <a:t>Summary</a:t>
            </a:r>
          </a:p>
        </p:txBody>
      </p:sp>
      <p:sp>
        <p:nvSpPr>
          <p:cNvPr id="4" name="TextBox 3"/>
          <p:cNvSpPr txBox="1"/>
          <p:nvPr/>
        </p:nvSpPr>
        <p:spPr>
          <a:xfrm>
            <a:off x="304800" y="838200"/>
            <a:ext cx="8458200" cy="5816977"/>
          </a:xfrm>
          <a:prstGeom prst="rect">
            <a:avLst/>
          </a:prstGeom>
          <a:noFill/>
        </p:spPr>
        <p:txBody>
          <a:bodyPr wrap="square" rtlCol="0">
            <a:spAutoFit/>
          </a:bodyPr>
          <a:lstStyle/>
          <a:p>
            <a:r>
              <a:rPr lang="en-US" dirty="0"/>
              <a:t>ORATORIO was designed to build on lessons learned from prior experience in trials that ventured into progressive phase multiple sclerosis.  The data support a major ‘crack in the wall’ signaling a major step forward for an important group of patients until now excluded from evidence based disease modifying therapies.</a:t>
            </a:r>
          </a:p>
          <a:p>
            <a:endParaRPr lang="en-US" sz="600" dirty="0"/>
          </a:p>
          <a:p>
            <a:r>
              <a:rPr lang="en-US" dirty="0"/>
              <a:t>New outcome measures being considered for progressive phase trials shown responsive to active therapy in ORATORIO, should serve to help planning other approaches to therapeutics in this phase of the disease, in a manner to what has been refined for relapsing phase disease where different endpoints are more informative in shorter trial designs.</a:t>
            </a:r>
          </a:p>
          <a:p>
            <a:endParaRPr lang="en-US" sz="600" dirty="0"/>
          </a:p>
          <a:p>
            <a:r>
              <a:rPr lang="en-US" dirty="0"/>
              <a:t>These results with highly directed anti-CD20 cell therapies is refocusing our approaches to B-cells as ‘players’ in the systemically-mediated immunopathogenesis of MS.</a:t>
            </a:r>
          </a:p>
          <a:p>
            <a:endParaRPr lang="en-US" sz="600" dirty="0"/>
          </a:p>
          <a:p>
            <a:r>
              <a:rPr lang="en-US" dirty="0"/>
              <a:t>While risk/benefit appears balanced, we must retain continued diligence to late evolving issues as therapy is extended outside of well-controlled and monitored clinical trials.</a:t>
            </a:r>
          </a:p>
          <a:p>
            <a:endParaRPr lang="en-US" sz="600" dirty="0"/>
          </a:p>
          <a:p>
            <a:r>
              <a:rPr lang="en-US" dirty="0"/>
              <a:t>The extent to which early intervention in progressive phase disease can attain NEPAR in the presence or absence of ‘purely neuroprotective/repair’ therapeutics is the new frontier.     </a:t>
            </a:r>
          </a:p>
          <a:p>
            <a:endParaRPr lang="en-US" sz="600" dirty="0"/>
          </a:p>
          <a:p>
            <a:r>
              <a:rPr lang="en-US" dirty="0"/>
              <a:t>I hope that the sampling of data emerging from ORATORIO presented has provided some assurance that the every more difficult choice made by this year’s selection committee was well placed.   </a:t>
            </a:r>
          </a:p>
        </p:txBody>
      </p:sp>
    </p:spTree>
    <p:extLst>
      <p:ext uri="{BB962C8B-B14F-4D97-AF65-F5344CB8AC3E}">
        <p14:creationId xmlns:p14="http://schemas.microsoft.com/office/powerpoint/2010/main" val="41522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77000"/>
            <a:ext cx="2133600" cy="273844"/>
          </a:xfrm>
        </p:spPr>
        <p:txBody>
          <a:bodyPr/>
          <a:lstStyle/>
          <a:p>
            <a:fld id="{CEDD7458-2737-416E-A6FD-79B0DB1EAC30}" type="slidenum">
              <a:rPr lang="en-US" smtClean="0"/>
              <a:t>4</a:t>
            </a:fld>
            <a:endParaRPr lang="en-US" dirty="0"/>
          </a:p>
        </p:txBody>
      </p:sp>
      <p:sp>
        <p:nvSpPr>
          <p:cNvPr id="3" name="Title 4"/>
          <p:cNvSpPr txBox="1">
            <a:spLocks/>
          </p:cNvSpPr>
          <p:nvPr/>
        </p:nvSpPr>
        <p:spPr>
          <a:xfrm>
            <a:off x="1485900" y="3000375"/>
            <a:ext cx="6172200" cy="85725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chemeClr val="tx2"/>
                </a:solidFill>
                <a:effectLst>
                  <a:outerShdw blurRad="38100" dist="38100" dir="2700000" algn="tl">
                    <a:srgbClr val="000000">
                      <a:alpha val="43137"/>
                    </a:srgbClr>
                  </a:outerShdw>
                </a:effectLst>
              </a:rPr>
              <a:t>A Brief Primer on Multiple Sclerosis</a:t>
            </a:r>
          </a:p>
        </p:txBody>
      </p:sp>
    </p:spTree>
    <p:extLst>
      <p:ext uri="{BB962C8B-B14F-4D97-AF65-F5344CB8AC3E}">
        <p14:creationId xmlns:p14="http://schemas.microsoft.com/office/powerpoint/2010/main" val="151852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69906" y="6400800"/>
            <a:ext cx="2133600" cy="365125"/>
          </a:xfrm>
        </p:spPr>
        <p:txBody>
          <a:bodyPr/>
          <a:lstStyle/>
          <a:p>
            <a:fld id="{CEDD7458-2737-416E-A6FD-79B0DB1EAC30}" type="slidenum">
              <a:rPr lang="en-US" smtClean="0"/>
              <a:t>5</a:t>
            </a:fld>
            <a:endParaRPr lang="en-US" dirty="0"/>
          </a:p>
        </p:txBody>
      </p:sp>
      <p:sp>
        <p:nvSpPr>
          <p:cNvPr id="3" name="Rectangle 2"/>
          <p:cNvSpPr>
            <a:spLocks noChangeArrowheads="1"/>
          </p:cNvSpPr>
          <p:nvPr/>
        </p:nvSpPr>
        <p:spPr bwMode="auto">
          <a:xfrm>
            <a:off x="304800" y="304800"/>
            <a:ext cx="6572250" cy="52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dirty="0">
                <a:solidFill>
                  <a:schemeClr val="tx2"/>
                </a:solidFill>
                <a:effectLst>
                  <a:outerShdw blurRad="38100" dist="38100" dir="2700000" algn="tl">
                    <a:srgbClr val="000000">
                      <a:alpha val="43137"/>
                    </a:srgbClr>
                  </a:outerShdw>
                </a:effectLst>
              </a:rPr>
              <a:t>Essential Multiple Sclerosis ‘Facts’</a:t>
            </a:r>
          </a:p>
        </p:txBody>
      </p:sp>
      <p:sp>
        <p:nvSpPr>
          <p:cNvPr id="4" name="TextBox 3"/>
          <p:cNvSpPr txBox="1"/>
          <p:nvPr/>
        </p:nvSpPr>
        <p:spPr>
          <a:xfrm>
            <a:off x="533401" y="1219200"/>
            <a:ext cx="7924800" cy="4708981"/>
          </a:xfrm>
          <a:prstGeom prst="rect">
            <a:avLst/>
          </a:prstGeom>
          <a:noFill/>
        </p:spPr>
        <p:txBody>
          <a:bodyPr wrap="square" rtlCol="0">
            <a:spAutoFit/>
          </a:bodyPr>
          <a:lstStyle/>
          <a:p>
            <a:pPr marL="260604" indent="-260604">
              <a:buFont typeface="Arial" panose="020B0604020202020204" pitchFamily="34" charset="0"/>
              <a:buChar char="•"/>
            </a:pPr>
            <a:r>
              <a:rPr lang="en-US" sz="2000" dirty="0"/>
              <a:t>The most common non-traumatic central nervous system disorder of young adults affecting over 2.5 million persons worldwide        </a:t>
            </a:r>
          </a:p>
          <a:p>
            <a:pPr marL="260604" indent="-260604">
              <a:buFont typeface="Arial" panose="020B0604020202020204" pitchFamily="34" charset="0"/>
              <a:buChar char="•"/>
            </a:pPr>
            <a:r>
              <a:rPr lang="en-US" sz="2000" dirty="0"/>
              <a:t>Geographic variations in disease incidence and prevalence suggest that strong environmental factors influence disease susceptibility and may precipitate attacks</a:t>
            </a:r>
          </a:p>
          <a:p>
            <a:pPr marL="257175" indent="-257175">
              <a:buFont typeface="Arial" panose="020B0604020202020204" pitchFamily="34" charset="0"/>
              <a:buChar char="•"/>
            </a:pPr>
            <a:r>
              <a:rPr lang="en-US" sz="2000" dirty="0"/>
              <a:t>In excess of 200 gene polymorphisms contribute to disease risk, many of these are related to immune function, but as yet none are associated with disease severity or clinical phenotypes</a:t>
            </a:r>
          </a:p>
          <a:p>
            <a:pPr marL="257175" indent="-257175">
              <a:buFont typeface="Arial" panose="020B0604020202020204" pitchFamily="34" charset="0"/>
              <a:buChar char="•"/>
            </a:pPr>
            <a:r>
              <a:rPr lang="en-US" sz="2000" dirty="0"/>
              <a:t>While evidence for an </a:t>
            </a:r>
            <a:r>
              <a:rPr lang="en-US" sz="2000" dirty="0" err="1"/>
              <a:t>immunopathogenic</a:t>
            </a:r>
            <a:r>
              <a:rPr lang="en-US" sz="2000" dirty="0"/>
              <a:t> basis for this demyelinating disorder is substantial, its etiology remains unknown   </a:t>
            </a:r>
          </a:p>
          <a:p>
            <a:pPr marL="257175" indent="-257175">
              <a:buFont typeface="Arial" panose="020B0604020202020204" pitchFamily="34" charset="0"/>
              <a:buChar char="•"/>
            </a:pPr>
            <a:r>
              <a:rPr lang="en-US" sz="2000" dirty="0"/>
              <a:t>Relapse onset cases show an increasing female predominance, and likely an increasing prevalence of the disease overall</a:t>
            </a:r>
          </a:p>
          <a:p>
            <a:pPr marL="257175" indent="-257175">
              <a:buFont typeface="Arial" panose="020B0604020202020204" pitchFamily="34" charset="0"/>
              <a:buChar char="•"/>
            </a:pPr>
            <a:r>
              <a:rPr lang="en-US" sz="2000" dirty="0"/>
              <a:t>The pace of changing diagnostic criteria, improved imaging tools, and the influence of an expanding number of disease modifying therapies, confound trial design </a:t>
            </a:r>
          </a:p>
        </p:txBody>
      </p:sp>
    </p:spTree>
    <p:extLst>
      <p:ext uri="{BB962C8B-B14F-4D97-AF65-F5344CB8AC3E}">
        <p14:creationId xmlns:p14="http://schemas.microsoft.com/office/powerpoint/2010/main" val="4186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98481" y="6486487"/>
            <a:ext cx="2133600" cy="273844"/>
          </a:xfrm>
        </p:spPr>
        <p:txBody>
          <a:bodyPr/>
          <a:lstStyle/>
          <a:p>
            <a:fld id="{CEDD7458-2737-416E-A6FD-79B0DB1EAC30}" type="slidenum">
              <a:rPr lang="en-US" smtClean="0"/>
              <a:t>6</a:t>
            </a:fld>
            <a:endParaRPr lang="en-US" dirty="0"/>
          </a:p>
        </p:txBody>
      </p:sp>
      <p:sp>
        <p:nvSpPr>
          <p:cNvPr id="72" name="Text Box 10"/>
          <p:cNvSpPr txBox="1">
            <a:spLocks noChangeArrowheads="1"/>
          </p:cNvSpPr>
          <p:nvPr/>
        </p:nvSpPr>
        <p:spPr bwMode="auto">
          <a:xfrm>
            <a:off x="1662754" y="5403935"/>
            <a:ext cx="58184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eaLnBrk="1" hangingPunct="1">
              <a:defRPr/>
            </a:pPr>
            <a:r>
              <a:rPr lang="en-US" altLang="en-US" sz="1200" kern="0" dirty="0">
                <a:solidFill>
                  <a:srgbClr val="242852"/>
                </a:solidFill>
                <a:latin typeface="+mn-lt"/>
                <a:cs typeface="Arial" charset="0"/>
              </a:rPr>
              <a:t>Conversions Over Time</a:t>
            </a:r>
          </a:p>
        </p:txBody>
      </p:sp>
      <p:grpSp>
        <p:nvGrpSpPr>
          <p:cNvPr id="6" name="Group 5"/>
          <p:cNvGrpSpPr/>
          <p:nvPr/>
        </p:nvGrpSpPr>
        <p:grpSpPr>
          <a:xfrm>
            <a:off x="802974" y="1571518"/>
            <a:ext cx="7526512" cy="2714103"/>
            <a:chOff x="1070632" y="782250"/>
            <a:chExt cx="10035349" cy="3618803"/>
          </a:xfrm>
        </p:grpSpPr>
        <p:grpSp>
          <p:nvGrpSpPr>
            <p:cNvPr id="5" name="Group 4"/>
            <p:cNvGrpSpPr/>
            <p:nvPr/>
          </p:nvGrpSpPr>
          <p:grpSpPr>
            <a:xfrm>
              <a:off x="3326623" y="3160754"/>
              <a:ext cx="2462955" cy="1191042"/>
              <a:chOff x="3326623" y="3160754"/>
              <a:chExt cx="2462955" cy="1191042"/>
            </a:xfrm>
          </p:grpSpPr>
          <p:sp>
            <p:nvSpPr>
              <p:cNvPr id="126" name="Rectangle 48"/>
              <p:cNvSpPr>
                <a:spLocks noChangeArrowheads="1"/>
              </p:cNvSpPr>
              <p:nvPr/>
            </p:nvSpPr>
            <p:spPr bwMode="auto">
              <a:xfrm>
                <a:off x="3326623" y="3681835"/>
                <a:ext cx="218794" cy="669961"/>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7" name="Rectangle 49"/>
              <p:cNvSpPr>
                <a:spLocks noChangeArrowheads="1"/>
              </p:cNvSpPr>
              <p:nvPr/>
            </p:nvSpPr>
            <p:spPr bwMode="auto">
              <a:xfrm>
                <a:off x="4002758" y="3384074"/>
                <a:ext cx="218794" cy="967722"/>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8" name="Rectangle 50"/>
              <p:cNvSpPr>
                <a:spLocks noChangeArrowheads="1"/>
              </p:cNvSpPr>
              <p:nvPr/>
            </p:nvSpPr>
            <p:spPr bwMode="auto">
              <a:xfrm>
                <a:off x="4476813" y="3160754"/>
                <a:ext cx="364657" cy="1191042"/>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9" name="Rectangle 51"/>
              <p:cNvSpPr>
                <a:spLocks noChangeArrowheads="1"/>
              </p:cNvSpPr>
              <p:nvPr/>
            </p:nvSpPr>
            <p:spPr bwMode="auto">
              <a:xfrm>
                <a:off x="5279057" y="3384074"/>
                <a:ext cx="218794" cy="967722"/>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0" name="Rectangle 52"/>
              <p:cNvSpPr>
                <a:spLocks noChangeArrowheads="1"/>
              </p:cNvSpPr>
              <p:nvPr/>
            </p:nvSpPr>
            <p:spPr bwMode="auto">
              <a:xfrm>
                <a:off x="5497851" y="3607396"/>
                <a:ext cx="291727" cy="744400"/>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1" name="Rectangle 53"/>
              <p:cNvSpPr>
                <a:spLocks noChangeArrowheads="1"/>
              </p:cNvSpPr>
              <p:nvPr/>
            </p:nvSpPr>
            <p:spPr bwMode="auto">
              <a:xfrm>
                <a:off x="4841468" y="3756276"/>
                <a:ext cx="510519" cy="595520"/>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2" name="Rectangle 54"/>
              <p:cNvSpPr>
                <a:spLocks noChangeArrowheads="1"/>
              </p:cNvSpPr>
              <p:nvPr/>
            </p:nvSpPr>
            <p:spPr bwMode="auto">
              <a:xfrm>
                <a:off x="4185086" y="4054035"/>
                <a:ext cx="364657" cy="297761"/>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3" name="Rectangle 55"/>
              <p:cNvSpPr>
                <a:spLocks noChangeArrowheads="1"/>
              </p:cNvSpPr>
              <p:nvPr/>
            </p:nvSpPr>
            <p:spPr bwMode="auto">
              <a:xfrm>
                <a:off x="3326623" y="4277357"/>
                <a:ext cx="785533" cy="74439"/>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grpSp>
          <p:nvGrpSpPr>
            <p:cNvPr id="3" name="Group 2"/>
            <p:cNvGrpSpPr/>
            <p:nvPr/>
          </p:nvGrpSpPr>
          <p:grpSpPr>
            <a:xfrm>
              <a:off x="5778755" y="1859639"/>
              <a:ext cx="1969151" cy="2492157"/>
              <a:chOff x="5778755" y="1788954"/>
              <a:chExt cx="1969151" cy="2492157"/>
            </a:xfrm>
          </p:grpSpPr>
          <p:sp>
            <p:nvSpPr>
              <p:cNvPr id="134" name="AutoShape 30"/>
              <p:cNvSpPr>
                <a:spLocks noChangeArrowheads="1"/>
              </p:cNvSpPr>
              <p:nvPr/>
            </p:nvSpPr>
            <p:spPr bwMode="auto">
              <a:xfrm>
                <a:off x="6945658" y="1788954"/>
                <a:ext cx="802246" cy="732987"/>
              </a:xfrm>
              <a:prstGeom prst="triangle">
                <a:avLst>
                  <a:gd name="adj" fmla="val 100000"/>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6" name="Rectangle 35"/>
              <p:cNvSpPr>
                <a:spLocks noChangeArrowheads="1"/>
              </p:cNvSpPr>
              <p:nvPr/>
            </p:nvSpPr>
            <p:spPr bwMode="auto">
              <a:xfrm>
                <a:off x="5778755" y="3292511"/>
                <a:ext cx="218795" cy="988600"/>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7" name="AutoShape 36"/>
              <p:cNvSpPr>
                <a:spLocks noChangeArrowheads="1"/>
              </p:cNvSpPr>
              <p:nvPr/>
            </p:nvSpPr>
            <p:spPr bwMode="auto">
              <a:xfrm>
                <a:off x="5851687" y="2815137"/>
                <a:ext cx="1385698" cy="732987"/>
              </a:xfrm>
              <a:prstGeom prst="triangle">
                <a:avLst>
                  <a:gd name="adj" fmla="val 50000"/>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8" name="Rectangle 37"/>
              <p:cNvSpPr>
                <a:spLocks noChangeArrowheads="1"/>
              </p:cNvSpPr>
              <p:nvPr/>
            </p:nvSpPr>
            <p:spPr bwMode="auto">
              <a:xfrm>
                <a:off x="6508071" y="2375345"/>
                <a:ext cx="291727" cy="1905766"/>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9" name="AutoShape 38"/>
              <p:cNvSpPr>
                <a:spLocks noChangeArrowheads="1"/>
              </p:cNvSpPr>
              <p:nvPr/>
            </p:nvSpPr>
            <p:spPr bwMode="auto">
              <a:xfrm>
                <a:off x="6653933" y="2082151"/>
                <a:ext cx="1021041" cy="732987"/>
              </a:xfrm>
              <a:prstGeom prst="triangle">
                <a:avLst>
                  <a:gd name="adj" fmla="val 50000"/>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40" name="Rectangle 39"/>
              <p:cNvSpPr>
                <a:spLocks noChangeArrowheads="1"/>
              </p:cNvSpPr>
              <p:nvPr/>
            </p:nvSpPr>
            <p:spPr bwMode="auto">
              <a:xfrm>
                <a:off x="5851687" y="3401529"/>
                <a:ext cx="656384" cy="879582"/>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41" name="Rectangle 40"/>
              <p:cNvSpPr>
                <a:spLocks noChangeArrowheads="1"/>
              </p:cNvSpPr>
              <p:nvPr/>
            </p:nvSpPr>
            <p:spPr bwMode="auto">
              <a:xfrm>
                <a:off x="6726864" y="2815137"/>
                <a:ext cx="1021041" cy="1465974"/>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42" name="Rectangle 41"/>
              <p:cNvSpPr>
                <a:spLocks noChangeArrowheads="1"/>
              </p:cNvSpPr>
              <p:nvPr/>
            </p:nvSpPr>
            <p:spPr bwMode="auto">
              <a:xfrm>
                <a:off x="7164453" y="2082151"/>
                <a:ext cx="364659" cy="586391"/>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43" name="Rectangle 42"/>
              <p:cNvSpPr>
                <a:spLocks noChangeArrowheads="1"/>
              </p:cNvSpPr>
              <p:nvPr/>
            </p:nvSpPr>
            <p:spPr bwMode="auto">
              <a:xfrm>
                <a:off x="7383247" y="2082151"/>
                <a:ext cx="364659" cy="1465974"/>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grpSp>
          <p:nvGrpSpPr>
            <p:cNvPr id="8" name="Group 7"/>
            <p:cNvGrpSpPr/>
            <p:nvPr/>
          </p:nvGrpSpPr>
          <p:grpSpPr>
            <a:xfrm>
              <a:off x="8132409" y="1975684"/>
              <a:ext cx="2871967" cy="2376111"/>
              <a:chOff x="7227064" y="1912620"/>
              <a:chExt cx="2486093" cy="2376111"/>
            </a:xfrm>
          </p:grpSpPr>
          <p:sp>
            <p:nvSpPr>
              <p:cNvPr id="120" name="AutoShape 6"/>
              <p:cNvSpPr>
                <a:spLocks noChangeArrowheads="1"/>
              </p:cNvSpPr>
              <p:nvPr/>
            </p:nvSpPr>
            <p:spPr bwMode="auto">
              <a:xfrm>
                <a:off x="8250749" y="3621751"/>
                <a:ext cx="731204" cy="666980"/>
              </a:xfrm>
              <a:prstGeom prst="flowChartManualInput">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1" name="AutoShape 11"/>
              <p:cNvSpPr>
                <a:spLocks noChangeArrowheads="1"/>
              </p:cNvSpPr>
              <p:nvPr/>
            </p:nvSpPr>
            <p:spPr bwMode="auto">
              <a:xfrm flipH="1">
                <a:off x="8762592" y="1912620"/>
                <a:ext cx="950565" cy="1467356"/>
              </a:xfrm>
              <a:prstGeom prst="rtTriangle">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2" name="AutoShape 12"/>
              <p:cNvSpPr>
                <a:spLocks noChangeArrowheads="1"/>
              </p:cNvSpPr>
              <p:nvPr/>
            </p:nvSpPr>
            <p:spPr bwMode="auto">
              <a:xfrm>
                <a:off x="7227064" y="3755147"/>
                <a:ext cx="1096806" cy="533584"/>
              </a:xfrm>
              <a:prstGeom prst="triangle">
                <a:avLst>
                  <a:gd name="adj" fmla="val 46667"/>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3" name="Rectangle 13"/>
              <p:cNvSpPr>
                <a:spLocks noChangeArrowheads="1"/>
              </p:cNvSpPr>
              <p:nvPr/>
            </p:nvSpPr>
            <p:spPr bwMode="auto">
              <a:xfrm>
                <a:off x="7738907" y="3755147"/>
                <a:ext cx="584963" cy="533584"/>
              </a:xfrm>
              <a:prstGeom prst="rect">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4" name="AutoShape 14"/>
              <p:cNvSpPr>
                <a:spLocks noChangeArrowheads="1"/>
              </p:cNvSpPr>
              <p:nvPr/>
            </p:nvSpPr>
            <p:spPr bwMode="auto">
              <a:xfrm rot="20961135">
                <a:off x="7813552" y="3121519"/>
                <a:ext cx="1162309" cy="703106"/>
              </a:xfrm>
              <a:prstGeom prst="triangle">
                <a:avLst>
                  <a:gd name="adj" fmla="val 68000"/>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5" name="Rectangle 15"/>
              <p:cNvSpPr>
                <a:spLocks noChangeArrowheads="1"/>
              </p:cNvSpPr>
              <p:nvPr/>
            </p:nvSpPr>
            <p:spPr bwMode="auto">
              <a:xfrm>
                <a:off x="8762592" y="3379976"/>
                <a:ext cx="950565" cy="908755"/>
              </a:xfrm>
              <a:prstGeom prst="rect">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grpSp>
          <p:nvGrpSpPr>
            <p:cNvPr id="15" name="Group 14"/>
            <p:cNvGrpSpPr/>
            <p:nvPr/>
          </p:nvGrpSpPr>
          <p:grpSpPr>
            <a:xfrm>
              <a:off x="1771481" y="782250"/>
              <a:ext cx="9334500" cy="344709"/>
              <a:chOff x="1295400" y="2576953"/>
              <a:chExt cx="9816837" cy="344709"/>
            </a:xfrm>
          </p:grpSpPr>
          <p:sp>
            <p:nvSpPr>
              <p:cNvPr id="75" name="TextBox 74"/>
              <p:cNvSpPr txBox="1"/>
              <p:nvPr/>
            </p:nvSpPr>
            <p:spPr>
              <a:xfrm>
                <a:off x="1295400" y="2576953"/>
                <a:ext cx="4070692" cy="344709"/>
              </a:xfrm>
              <a:prstGeom prst="rect">
                <a:avLst/>
              </a:prstGeom>
              <a:gradFill flip="none" rotWithShape="1">
                <a:gsLst>
                  <a:gs pos="0">
                    <a:schemeClr val="accent1">
                      <a:lumMod val="5000"/>
                      <a:lumOff val="95000"/>
                    </a:schemeClr>
                  </a:gs>
                  <a:gs pos="34000">
                    <a:schemeClr val="accent1">
                      <a:lumMod val="45000"/>
                      <a:lumOff val="55000"/>
                    </a:schemeClr>
                  </a:gs>
                  <a:gs pos="74000">
                    <a:srgbClr val="91C8FF"/>
                  </a:gs>
                  <a:gs pos="100000">
                    <a:schemeClr val="accent1"/>
                  </a:gs>
                </a:gsLst>
                <a:lin ang="0" scaled="1"/>
                <a:tileRect/>
              </a:gradFill>
              <a:ln>
                <a:noFill/>
              </a:ln>
            </p:spPr>
            <p:txBody>
              <a:bodyPr wrap="square" rtlCol="0" anchor="ctr">
                <a:spAutoFit/>
              </a:bodyPr>
              <a:lstStyle/>
              <a:p>
                <a:pPr algn="ctr" defTabSz="685800" eaLnBrk="0" fontAlgn="base" hangingPunct="0">
                  <a:lnSpc>
                    <a:spcPct val="90000"/>
                  </a:lnSpc>
                  <a:spcBef>
                    <a:spcPct val="0"/>
                  </a:spcBef>
                  <a:spcAft>
                    <a:spcPts val="450"/>
                  </a:spcAft>
                  <a:defRPr/>
                </a:pPr>
                <a:r>
                  <a:rPr lang="en-US" sz="1200" b="1" kern="0" dirty="0">
                    <a:solidFill>
                      <a:prstClr val="white"/>
                    </a:solidFill>
                    <a:ea typeface="ＭＳ Ｐゴシック" charset="0"/>
                    <a:cs typeface="Arial"/>
                  </a:rPr>
                  <a:t>Relapsing Forms of MS </a:t>
                </a:r>
                <a:endParaRPr lang="en-US" sz="1200" b="1" kern="0" baseline="30000" dirty="0">
                  <a:solidFill>
                    <a:prstClr val="white"/>
                  </a:solidFill>
                  <a:ea typeface="ＭＳ Ｐゴシック" charset="0"/>
                  <a:cs typeface="Arial"/>
                </a:endParaRPr>
              </a:p>
            </p:txBody>
          </p:sp>
          <p:sp>
            <p:nvSpPr>
              <p:cNvPr id="76" name="TextBox 75"/>
              <p:cNvSpPr txBox="1"/>
              <p:nvPr/>
            </p:nvSpPr>
            <p:spPr>
              <a:xfrm>
                <a:off x="5366093" y="2576953"/>
                <a:ext cx="5746144" cy="344709"/>
              </a:xfrm>
              <a:prstGeom prst="rect">
                <a:avLst/>
              </a:prstGeom>
              <a:gradFill flip="none" rotWithShape="1">
                <a:gsLst>
                  <a:gs pos="0">
                    <a:schemeClr val="accent1"/>
                  </a:gs>
                  <a:gs pos="0">
                    <a:schemeClr val="accent1">
                      <a:lumMod val="45000"/>
                      <a:lumOff val="55000"/>
                    </a:schemeClr>
                  </a:gs>
                  <a:gs pos="0">
                    <a:schemeClr val="accent1"/>
                  </a:gs>
                  <a:gs pos="100000">
                    <a:schemeClr val="tx2"/>
                  </a:gs>
                </a:gsLst>
                <a:lin ang="0" scaled="1"/>
                <a:tileRect/>
              </a:gradFill>
              <a:ln>
                <a:noFill/>
              </a:ln>
            </p:spPr>
            <p:txBody>
              <a:bodyPr wrap="square" rtlCol="0" anchor="ctr">
                <a:spAutoFit/>
              </a:bodyPr>
              <a:lstStyle/>
              <a:p>
                <a:pPr algn="ctr" defTabSz="685800" eaLnBrk="0" fontAlgn="base" hangingPunct="0">
                  <a:lnSpc>
                    <a:spcPct val="90000"/>
                  </a:lnSpc>
                  <a:spcBef>
                    <a:spcPct val="0"/>
                  </a:spcBef>
                  <a:spcAft>
                    <a:spcPts val="450"/>
                  </a:spcAft>
                  <a:defRPr/>
                </a:pPr>
                <a:r>
                  <a:rPr lang="en-US" sz="1200" b="1" kern="0" dirty="0">
                    <a:solidFill>
                      <a:prstClr val="white"/>
                    </a:solidFill>
                    <a:ea typeface="ＭＳ Ｐゴシック" charset="0"/>
                    <a:cs typeface="Arial"/>
                  </a:rPr>
                  <a:t>Progressive Forms of MS </a:t>
                </a:r>
              </a:p>
            </p:txBody>
          </p:sp>
        </p:grpSp>
        <p:sp>
          <p:nvSpPr>
            <p:cNvPr id="81" name="AutoShape 44"/>
            <p:cNvSpPr>
              <a:spLocks noChangeArrowheads="1"/>
            </p:cNvSpPr>
            <p:nvPr/>
          </p:nvSpPr>
          <p:spPr bwMode="auto">
            <a:xfrm>
              <a:off x="1417575" y="2974608"/>
              <a:ext cx="205209" cy="1361947"/>
            </a:xfrm>
            <a:prstGeom prst="upArrow">
              <a:avLst>
                <a:gd name="adj1" fmla="val 50000"/>
                <a:gd name="adj2" fmla="val 300000"/>
              </a:avLst>
            </a:prstGeom>
            <a:gradFill flip="none" rotWithShape="1">
              <a:gsLst>
                <a:gs pos="0">
                  <a:schemeClr val="accent1">
                    <a:lumMod val="5000"/>
                    <a:lumOff val="95000"/>
                  </a:schemeClr>
                </a:gs>
                <a:gs pos="21000">
                  <a:schemeClr val="accent1">
                    <a:lumMod val="45000"/>
                    <a:lumOff val="55000"/>
                  </a:schemeClr>
                </a:gs>
                <a:gs pos="47000">
                  <a:srgbClr val="91C8FF"/>
                </a:gs>
                <a:gs pos="100000">
                  <a:schemeClr val="tx2"/>
                </a:gs>
              </a:gsLst>
              <a:lin ang="16200000" scaled="1"/>
              <a:tileRect/>
            </a:gradFill>
            <a:ln w="3175">
              <a:no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82" name="Text Box 45"/>
            <p:cNvSpPr txBox="1">
              <a:spLocks noChangeArrowheads="1"/>
            </p:cNvSpPr>
            <p:nvPr/>
          </p:nvSpPr>
          <p:spPr bwMode="auto">
            <a:xfrm rot="16200000">
              <a:off x="393737" y="3354827"/>
              <a:ext cx="1723121" cy="369332"/>
            </a:xfrm>
            <a:prstGeom prst="rect">
              <a:avLst/>
            </a:prstGeom>
            <a:noFill/>
            <a:ln w="9525">
              <a:noFill/>
              <a:miter lim="800000"/>
              <a:headEnd/>
              <a:tailEnd/>
            </a:ln>
          </p:spPr>
          <p:txBody>
            <a:bodyPr wrap="none">
              <a:spAutoFit/>
            </a:bodyPr>
            <a:lstStyle/>
            <a:p>
              <a:pPr algn="ctr" defTabSz="685800">
                <a:defRPr/>
              </a:pPr>
              <a:r>
                <a:rPr lang="en-US" sz="1200" kern="0" dirty="0">
                  <a:solidFill>
                    <a:srgbClr val="242852"/>
                  </a:solidFill>
                  <a:ea typeface="Arial" charset="0"/>
                  <a:cs typeface="Arial" charset="0"/>
                </a:rPr>
                <a:t>Relative Disability</a:t>
              </a:r>
            </a:p>
          </p:txBody>
        </p:sp>
        <p:sp>
          <p:nvSpPr>
            <p:cNvPr id="84" name="Rectangle 50"/>
            <p:cNvSpPr>
              <a:spLocks noChangeArrowheads="1"/>
            </p:cNvSpPr>
            <p:nvPr/>
          </p:nvSpPr>
          <p:spPr bwMode="auto">
            <a:xfrm>
              <a:off x="2476624" y="3160753"/>
              <a:ext cx="364657" cy="1191042"/>
            </a:xfrm>
            <a:prstGeom prst="rect">
              <a:avLst/>
            </a:prstGeom>
            <a:solidFill>
              <a:srgbClr val="91C8FF"/>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nvGrpSpPr>
            <p:cNvPr id="11" name="Group 10"/>
            <p:cNvGrpSpPr/>
            <p:nvPr/>
          </p:nvGrpSpPr>
          <p:grpSpPr>
            <a:xfrm>
              <a:off x="1686171" y="1482686"/>
              <a:ext cx="9138231" cy="677108"/>
              <a:chOff x="882431" y="1419622"/>
              <a:chExt cx="9138231" cy="677108"/>
            </a:xfrm>
          </p:grpSpPr>
          <p:sp>
            <p:nvSpPr>
              <p:cNvPr id="65" name="Text Box 29"/>
              <p:cNvSpPr txBox="1">
                <a:spLocks noChangeArrowheads="1"/>
              </p:cNvSpPr>
              <p:nvPr/>
            </p:nvSpPr>
            <p:spPr bwMode="auto">
              <a:xfrm>
                <a:off x="4565936" y="1419622"/>
                <a:ext cx="2787307" cy="677108"/>
              </a:xfrm>
              <a:prstGeom prst="rect">
                <a:avLst/>
              </a:prstGeom>
              <a:noFill/>
              <a:ln w="9525">
                <a:noFill/>
                <a:miter lim="800000"/>
                <a:headEnd/>
                <a:tailEnd/>
              </a:ln>
            </p:spPr>
            <p:txBody>
              <a:bodyPr wrap="square">
                <a:spAutoFit/>
              </a:bodyPr>
              <a:lstStyle/>
              <a:p>
                <a:pPr algn="ctr" defTabSz="685800">
                  <a:defRPr/>
                </a:pPr>
                <a:r>
                  <a:rPr lang="en-US" sz="1350" b="1" kern="0" dirty="0">
                    <a:solidFill>
                      <a:srgbClr val="242852"/>
                    </a:solidFill>
                    <a:ea typeface="Arial" charset="0"/>
                    <a:cs typeface="Arial" charset="0"/>
                  </a:rPr>
                  <a:t>Secondary Progressive MS</a:t>
                </a:r>
                <a:br>
                  <a:rPr lang="en-US" sz="1350" b="1" kern="0" dirty="0">
                    <a:solidFill>
                      <a:srgbClr val="242852"/>
                    </a:solidFill>
                    <a:ea typeface="Arial" charset="0"/>
                    <a:cs typeface="Arial" charset="0"/>
                  </a:rPr>
                </a:br>
                <a:r>
                  <a:rPr lang="en-US" sz="1350" b="1" kern="0" dirty="0">
                    <a:solidFill>
                      <a:srgbClr val="242852"/>
                    </a:solidFill>
                    <a:ea typeface="Arial" charset="0"/>
                    <a:cs typeface="Arial" charset="0"/>
                  </a:rPr>
                  <a:t>(SPMS)</a:t>
                </a:r>
              </a:p>
            </p:txBody>
          </p:sp>
          <p:sp>
            <p:nvSpPr>
              <p:cNvPr id="67" name="Text Box 43"/>
              <p:cNvSpPr txBox="1">
                <a:spLocks noChangeArrowheads="1"/>
              </p:cNvSpPr>
              <p:nvPr/>
            </p:nvSpPr>
            <p:spPr bwMode="auto">
              <a:xfrm>
                <a:off x="2748808" y="1419622"/>
                <a:ext cx="2011105" cy="677108"/>
              </a:xfrm>
              <a:prstGeom prst="rect">
                <a:avLst/>
              </a:prstGeom>
              <a:noFill/>
              <a:ln w="9525">
                <a:noFill/>
                <a:miter lim="800000"/>
                <a:headEnd/>
                <a:tailEnd/>
              </a:ln>
            </p:spPr>
            <p:txBody>
              <a:bodyPr wrap="square">
                <a:spAutoFit/>
              </a:bodyPr>
              <a:lstStyle/>
              <a:p>
                <a:pPr algn="ctr" defTabSz="685800">
                  <a:defRPr/>
                </a:pPr>
                <a:r>
                  <a:rPr lang="en-US" sz="1350" b="1" kern="0" dirty="0">
                    <a:solidFill>
                      <a:srgbClr val="242852"/>
                    </a:solidFill>
                    <a:ea typeface="Arial" charset="0"/>
                    <a:cs typeface="Arial" charset="0"/>
                  </a:rPr>
                  <a:t>Relapsing MS </a:t>
                </a:r>
                <a:br>
                  <a:rPr lang="en-US" sz="1350" b="1" kern="0" dirty="0">
                    <a:solidFill>
                      <a:srgbClr val="242852"/>
                    </a:solidFill>
                    <a:ea typeface="Arial" charset="0"/>
                    <a:cs typeface="Arial" charset="0"/>
                  </a:rPr>
                </a:br>
                <a:r>
                  <a:rPr lang="en-US" sz="1350" b="1" kern="0" dirty="0">
                    <a:solidFill>
                      <a:srgbClr val="242852"/>
                    </a:solidFill>
                    <a:ea typeface="Arial" charset="0"/>
                    <a:cs typeface="Arial" charset="0"/>
                  </a:rPr>
                  <a:t>(RMS)</a:t>
                </a:r>
              </a:p>
            </p:txBody>
          </p:sp>
          <p:sp>
            <p:nvSpPr>
              <p:cNvPr id="70" name="Text Box 5"/>
              <p:cNvSpPr txBox="1">
                <a:spLocks noChangeArrowheads="1"/>
              </p:cNvSpPr>
              <p:nvPr/>
            </p:nvSpPr>
            <p:spPr bwMode="auto">
              <a:xfrm>
                <a:off x="7508643" y="1419622"/>
                <a:ext cx="2512019" cy="677108"/>
              </a:xfrm>
              <a:prstGeom prst="rect">
                <a:avLst/>
              </a:prstGeom>
              <a:noFill/>
              <a:ln w="9525">
                <a:noFill/>
                <a:miter lim="800000"/>
                <a:headEnd/>
                <a:tailEnd/>
              </a:ln>
            </p:spPr>
            <p:txBody>
              <a:bodyPr wrap="square">
                <a:spAutoFit/>
              </a:bodyPr>
              <a:lstStyle/>
              <a:p>
                <a:pPr algn="ctr" defTabSz="685800">
                  <a:defRPr/>
                </a:pPr>
                <a:r>
                  <a:rPr lang="en-US" sz="1350" b="1" kern="0" dirty="0">
                    <a:solidFill>
                      <a:srgbClr val="242852"/>
                    </a:solidFill>
                    <a:ea typeface="Arial" charset="0"/>
                    <a:cs typeface="Arial" charset="0"/>
                  </a:rPr>
                  <a:t>Primary Progressive MS</a:t>
                </a:r>
                <a:br>
                  <a:rPr lang="en-US" sz="1350" b="1" kern="0" dirty="0">
                    <a:solidFill>
                      <a:srgbClr val="242852"/>
                    </a:solidFill>
                    <a:ea typeface="Arial" charset="0"/>
                    <a:cs typeface="Arial" charset="0"/>
                  </a:rPr>
                </a:br>
                <a:r>
                  <a:rPr lang="en-US" sz="1350" b="1" kern="0" dirty="0">
                    <a:solidFill>
                      <a:srgbClr val="242852"/>
                    </a:solidFill>
                    <a:ea typeface="Arial" charset="0"/>
                    <a:cs typeface="Arial" charset="0"/>
                  </a:rPr>
                  <a:t>(PPMS)</a:t>
                </a:r>
              </a:p>
            </p:txBody>
          </p:sp>
          <p:sp>
            <p:nvSpPr>
              <p:cNvPr id="83" name="Text Box 43"/>
              <p:cNvSpPr txBox="1">
                <a:spLocks noChangeArrowheads="1"/>
              </p:cNvSpPr>
              <p:nvPr/>
            </p:nvSpPr>
            <p:spPr bwMode="auto">
              <a:xfrm>
                <a:off x="1576824" y="1419622"/>
                <a:ext cx="556775" cy="400109"/>
              </a:xfrm>
              <a:prstGeom prst="rect">
                <a:avLst/>
              </a:prstGeom>
              <a:noFill/>
              <a:ln w="9525">
                <a:noFill/>
                <a:miter lim="800000"/>
                <a:headEnd/>
                <a:tailEnd/>
              </a:ln>
            </p:spPr>
            <p:txBody>
              <a:bodyPr wrap="square">
                <a:spAutoFit/>
              </a:bodyPr>
              <a:lstStyle/>
              <a:p>
                <a:pPr algn="ctr" defTabSz="685800">
                  <a:defRPr/>
                </a:pPr>
                <a:r>
                  <a:rPr lang="en-US" sz="1350" b="1" kern="0" dirty="0">
                    <a:solidFill>
                      <a:srgbClr val="242852"/>
                    </a:solidFill>
                    <a:ea typeface="Arial" charset="0"/>
                    <a:cs typeface="Arial" charset="0"/>
                  </a:rPr>
                  <a:t>CIS</a:t>
                </a:r>
              </a:p>
            </p:txBody>
          </p:sp>
          <p:sp>
            <p:nvSpPr>
              <p:cNvPr id="51" name="Text Box 43"/>
              <p:cNvSpPr txBox="1">
                <a:spLocks noChangeArrowheads="1"/>
              </p:cNvSpPr>
              <p:nvPr/>
            </p:nvSpPr>
            <p:spPr bwMode="auto">
              <a:xfrm>
                <a:off x="882431" y="1419622"/>
                <a:ext cx="556775" cy="400109"/>
              </a:xfrm>
              <a:prstGeom prst="rect">
                <a:avLst/>
              </a:prstGeom>
              <a:noFill/>
              <a:ln w="9525">
                <a:noFill/>
                <a:miter lim="800000"/>
                <a:headEnd/>
                <a:tailEnd/>
              </a:ln>
            </p:spPr>
            <p:txBody>
              <a:bodyPr wrap="square">
                <a:spAutoFit/>
              </a:bodyPr>
              <a:lstStyle/>
              <a:p>
                <a:pPr algn="ctr" defTabSz="685800">
                  <a:defRPr/>
                </a:pPr>
                <a:r>
                  <a:rPr lang="en-US" sz="1350" b="1" kern="0" dirty="0">
                    <a:solidFill>
                      <a:srgbClr val="242852"/>
                    </a:solidFill>
                    <a:ea typeface="Arial" charset="0"/>
                    <a:cs typeface="Arial" charset="0"/>
                  </a:rPr>
                  <a:t>RIS</a:t>
                </a:r>
              </a:p>
            </p:txBody>
          </p:sp>
        </p:grpSp>
        <p:sp>
          <p:nvSpPr>
            <p:cNvPr id="52" name="Rectangle 50"/>
            <p:cNvSpPr>
              <a:spLocks noChangeArrowheads="1"/>
            </p:cNvSpPr>
            <p:nvPr/>
          </p:nvSpPr>
          <p:spPr bwMode="auto">
            <a:xfrm>
              <a:off x="1771481" y="4306076"/>
              <a:ext cx="346740" cy="45719"/>
            </a:xfrm>
            <a:prstGeom prst="rect">
              <a:avLst/>
            </a:prstGeom>
            <a:solidFill>
              <a:srgbClr val="91C8FF"/>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sp>
        <p:nvSpPr>
          <p:cNvPr id="77" name="AutoShape 46"/>
          <p:cNvSpPr>
            <a:spLocks noChangeArrowheads="1"/>
          </p:cNvSpPr>
          <p:nvPr/>
        </p:nvSpPr>
        <p:spPr bwMode="auto">
          <a:xfrm rot="5400000">
            <a:off x="3787817" y="2879248"/>
            <a:ext cx="137160" cy="3909060"/>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78" name="AutoShape 46"/>
          <p:cNvSpPr>
            <a:spLocks noChangeArrowheads="1"/>
          </p:cNvSpPr>
          <p:nvPr/>
        </p:nvSpPr>
        <p:spPr bwMode="auto">
          <a:xfrm rot="5400000">
            <a:off x="3349996" y="4111652"/>
            <a:ext cx="137160" cy="1847216"/>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119" name="AutoShape 46"/>
          <p:cNvSpPr>
            <a:spLocks noChangeArrowheads="1"/>
          </p:cNvSpPr>
          <p:nvPr/>
        </p:nvSpPr>
        <p:spPr bwMode="auto">
          <a:xfrm rot="5400000">
            <a:off x="1546832" y="4156493"/>
            <a:ext cx="137160" cy="548640"/>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54" name="AutoShape 46"/>
          <p:cNvSpPr>
            <a:spLocks noChangeArrowheads="1"/>
          </p:cNvSpPr>
          <p:nvPr/>
        </p:nvSpPr>
        <p:spPr bwMode="auto">
          <a:xfrm rot="5400000">
            <a:off x="4722365" y="1774408"/>
            <a:ext cx="137160" cy="6924671"/>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55" name="AutoShape 46"/>
          <p:cNvSpPr>
            <a:spLocks noChangeArrowheads="1"/>
          </p:cNvSpPr>
          <p:nvPr/>
        </p:nvSpPr>
        <p:spPr bwMode="auto">
          <a:xfrm rot="5400000">
            <a:off x="1688723" y="4203603"/>
            <a:ext cx="137160" cy="857385"/>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49" name="Text Box 5"/>
          <p:cNvSpPr txBox="1">
            <a:spLocks noChangeArrowheads="1"/>
          </p:cNvSpPr>
          <p:nvPr/>
        </p:nvSpPr>
        <p:spPr bwMode="auto">
          <a:xfrm>
            <a:off x="90313" y="6248400"/>
            <a:ext cx="6234287" cy="52322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1400" i="1" dirty="0">
                <a:latin typeface="Calibri" pitchFamily="34" charset="0"/>
              </a:rPr>
              <a:t>Lublin et al Neurology </a:t>
            </a:r>
            <a:r>
              <a:rPr lang="en-US" sz="1400" b="1" i="1" dirty="0">
                <a:latin typeface="Calibri" pitchFamily="34" charset="0"/>
              </a:rPr>
              <a:t>46</a:t>
            </a:r>
            <a:r>
              <a:rPr lang="en-US" sz="1400" i="1" dirty="0">
                <a:latin typeface="Calibri" pitchFamily="34" charset="0"/>
              </a:rPr>
              <a:t>:907-11, 1996; Okuda et al Neurology </a:t>
            </a:r>
            <a:r>
              <a:rPr lang="en-US" sz="1400" b="1" i="1" dirty="0">
                <a:latin typeface="Calibri" pitchFamily="34" charset="0"/>
              </a:rPr>
              <a:t>72</a:t>
            </a:r>
            <a:r>
              <a:rPr lang="en-US" sz="1400" i="1" dirty="0">
                <a:latin typeface="Calibri" pitchFamily="34" charset="0"/>
              </a:rPr>
              <a:t>:800-5, 2009; </a:t>
            </a:r>
            <a:endParaRPr lang="en-US" sz="1400" i="1" dirty="0" smtClean="0">
              <a:latin typeface="Calibri" pitchFamily="34" charset="0"/>
            </a:endParaRPr>
          </a:p>
          <a:p>
            <a:pPr fontAlgn="base">
              <a:spcBef>
                <a:spcPct val="0"/>
              </a:spcBef>
              <a:spcAft>
                <a:spcPct val="0"/>
              </a:spcAft>
              <a:defRPr/>
            </a:pPr>
            <a:r>
              <a:rPr lang="en-US" sz="1400" i="1" dirty="0" smtClean="0">
                <a:latin typeface="Calibri" pitchFamily="34" charset="0"/>
              </a:rPr>
              <a:t>Lublin </a:t>
            </a:r>
            <a:r>
              <a:rPr lang="en-US" sz="1400" i="1" dirty="0">
                <a:latin typeface="Calibri" pitchFamily="34" charset="0"/>
              </a:rPr>
              <a:t>et al Neurology </a:t>
            </a:r>
            <a:r>
              <a:rPr lang="en-US" sz="1400" b="1" i="1" dirty="0">
                <a:latin typeface="Calibri" pitchFamily="34" charset="0"/>
              </a:rPr>
              <a:t>83</a:t>
            </a:r>
            <a:r>
              <a:rPr lang="en-US" sz="1400" i="1" dirty="0">
                <a:latin typeface="Calibri" pitchFamily="34" charset="0"/>
              </a:rPr>
              <a:t>:278 - 86, 2014; </a:t>
            </a:r>
            <a:r>
              <a:rPr lang="en-US" sz="1400" i="1" dirty="0" err="1">
                <a:latin typeface="Calibri" pitchFamily="34" charset="0"/>
              </a:rPr>
              <a:t>Kantarci</a:t>
            </a:r>
            <a:r>
              <a:rPr lang="en-US" sz="1400" i="1" dirty="0">
                <a:latin typeface="Calibri" pitchFamily="34" charset="0"/>
              </a:rPr>
              <a:t> et al Ann </a:t>
            </a:r>
            <a:r>
              <a:rPr lang="en-US" sz="1400" i="1" dirty="0" err="1">
                <a:latin typeface="Calibri" pitchFamily="34" charset="0"/>
              </a:rPr>
              <a:t>Neurol</a:t>
            </a:r>
            <a:r>
              <a:rPr lang="en-US" sz="1400" i="1" dirty="0">
                <a:latin typeface="Calibri" pitchFamily="34" charset="0"/>
              </a:rPr>
              <a:t> 79:288-79, 2016 </a:t>
            </a:r>
          </a:p>
        </p:txBody>
      </p:sp>
      <p:sp>
        <p:nvSpPr>
          <p:cNvPr id="50" name="Rectangle 49"/>
          <p:cNvSpPr>
            <a:spLocks noChangeArrowheads="1"/>
          </p:cNvSpPr>
          <p:nvPr/>
        </p:nvSpPr>
        <p:spPr bwMode="auto">
          <a:xfrm>
            <a:off x="326231" y="239928"/>
            <a:ext cx="6572250" cy="52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dirty="0">
                <a:solidFill>
                  <a:schemeClr val="tx2"/>
                </a:solidFill>
                <a:effectLst>
                  <a:outerShdw blurRad="38100" dist="38100" dir="2700000" algn="tl">
                    <a:srgbClr val="000000">
                      <a:alpha val="43137"/>
                    </a:srgbClr>
                  </a:outerShdw>
                </a:effectLst>
              </a:rPr>
              <a:t>Heterogeneity of Presentations</a:t>
            </a:r>
          </a:p>
        </p:txBody>
      </p:sp>
    </p:spTree>
    <p:extLst>
      <p:ext uri="{BB962C8B-B14F-4D97-AF65-F5344CB8AC3E}">
        <p14:creationId xmlns:p14="http://schemas.microsoft.com/office/powerpoint/2010/main" val="3358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left)">
                                      <p:cBhvr>
                                        <p:cTn id="17" dur="500"/>
                                        <p:tgtEl>
                                          <p:spTgt spid="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wipe(left)">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119" grpId="0" animBg="1"/>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05148" y="6469772"/>
            <a:ext cx="2133600" cy="273844"/>
          </a:xfrm>
        </p:spPr>
        <p:txBody>
          <a:bodyPr/>
          <a:lstStyle/>
          <a:p>
            <a:fld id="{CEDD7458-2737-416E-A6FD-79B0DB1EAC30}" type="slidenum">
              <a:rPr lang="en-US" smtClean="0"/>
              <a:t>7</a:t>
            </a:fld>
            <a:endParaRPr lang="en-US" dirty="0"/>
          </a:p>
        </p:txBody>
      </p:sp>
      <p:grpSp>
        <p:nvGrpSpPr>
          <p:cNvPr id="5" name="Group 4"/>
          <p:cNvGrpSpPr>
            <a:grpSpLocks noChangeAspect="1"/>
          </p:cNvGrpSpPr>
          <p:nvPr/>
        </p:nvGrpSpPr>
        <p:grpSpPr>
          <a:xfrm>
            <a:off x="1371600" y="975527"/>
            <a:ext cx="6400800" cy="4906946"/>
            <a:chOff x="1070632" y="734809"/>
            <a:chExt cx="7086352" cy="5432499"/>
          </a:xfrm>
        </p:grpSpPr>
        <p:sp>
          <p:nvSpPr>
            <p:cNvPr id="72" name="Text Box 10"/>
            <p:cNvSpPr txBox="1">
              <a:spLocks noChangeArrowheads="1"/>
            </p:cNvSpPr>
            <p:nvPr/>
          </p:nvSpPr>
          <p:spPr bwMode="auto">
            <a:xfrm>
              <a:off x="2217005" y="5797976"/>
              <a:ext cx="44369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685800" eaLnBrk="1" hangingPunct="1">
                <a:defRPr/>
              </a:pPr>
              <a:r>
                <a:rPr lang="en-US" altLang="en-US" sz="1200" kern="0" dirty="0">
                  <a:solidFill>
                    <a:srgbClr val="242852"/>
                  </a:solidFill>
                  <a:latin typeface="+mn-lt"/>
                  <a:cs typeface="Arial" charset="0"/>
                </a:rPr>
                <a:t>Conversions Over Time</a:t>
              </a:r>
            </a:p>
          </p:txBody>
        </p:sp>
        <p:grpSp>
          <p:nvGrpSpPr>
            <p:cNvPr id="7" name="Group 6"/>
            <p:cNvGrpSpPr/>
            <p:nvPr/>
          </p:nvGrpSpPr>
          <p:grpSpPr>
            <a:xfrm>
              <a:off x="3326623" y="3105693"/>
              <a:ext cx="2462955" cy="1198662"/>
              <a:chOff x="2522883" y="3090069"/>
              <a:chExt cx="2462955" cy="1198662"/>
            </a:xfrm>
          </p:grpSpPr>
          <p:sp>
            <p:nvSpPr>
              <p:cNvPr id="126" name="Rectangle 48"/>
              <p:cNvSpPr>
                <a:spLocks noChangeArrowheads="1"/>
              </p:cNvSpPr>
              <p:nvPr/>
            </p:nvSpPr>
            <p:spPr bwMode="auto">
              <a:xfrm>
                <a:off x="2522883" y="3611150"/>
                <a:ext cx="218794" cy="669961"/>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7" name="Rectangle 49"/>
              <p:cNvSpPr>
                <a:spLocks noChangeArrowheads="1"/>
              </p:cNvSpPr>
              <p:nvPr/>
            </p:nvSpPr>
            <p:spPr bwMode="auto">
              <a:xfrm>
                <a:off x="3199018" y="3313389"/>
                <a:ext cx="218794" cy="967722"/>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8" name="Rectangle 50"/>
              <p:cNvSpPr>
                <a:spLocks noChangeArrowheads="1"/>
              </p:cNvSpPr>
              <p:nvPr/>
            </p:nvSpPr>
            <p:spPr bwMode="auto">
              <a:xfrm>
                <a:off x="3673073" y="3090069"/>
                <a:ext cx="364657" cy="1191042"/>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9" name="Rectangle 51"/>
              <p:cNvSpPr>
                <a:spLocks noChangeArrowheads="1"/>
              </p:cNvSpPr>
              <p:nvPr/>
            </p:nvSpPr>
            <p:spPr bwMode="auto">
              <a:xfrm>
                <a:off x="4475317" y="3313389"/>
                <a:ext cx="218794" cy="967722"/>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0" name="Rectangle 52"/>
              <p:cNvSpPr>
                <a:spLocks noChangeArrowheads="1"/>
              </p:cNvSpPr>
              <p:nvPr/>
            </p:nvSpPr>
            <p:spPr bwMode="auto">
              <a:xfrm>
                <a:off x="4694111" y="3536711"/>
                <a:ext cx="291727" cy="744400"/>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1" name="Rectangle 53"/>
              <p:cNvSpPr>
                <a:spLocks noChangeArrowheads="1"/>
              </p:cNvSpPr>
              <p:nvPr/>
            </p:nvSpPr>
            <p:spPr bwMode="auto">
              <a:xfrm>
                <a:off x="4037728" y="3685591"/>
                <a:ext cx="510519" cy="595520"/>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2" name="Rectangle 54"/>
              <p:cNvSpPr>
                <a:spLocks noChangeArrowheads="1"/>
              </p:cNvSpPr>
              <p:nvPr/>
            </p:nvSpPr>
            <p:spPr bwMode="auto">
              <a:xfrm>
                <a:off x="3381346" y="3983350"/>
                <a:ext cx="364657" cy="297761"/>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3" name="Rectangle 55"/>
              <p:cNvSpPr>
                <a:spLocks noChangeArrowheads="1"/>
              </p:cNvSpPr>
              <p:nvPr/>
            </p:nvSpPr>
            <p:spPr bwMode="auto">
              <a:xfrm>
                <a:off x="2522883" y="4214292"/>
                <a:ext cx="785533" cy="74439"/>
              </a:xfrm>
              <a:prstGeom prst="rect">
                <a:avLst/>
              </a:prstGeom>
              <a:solidFill>
                <a:srgbClr val="47A3FF">
                  <a:lumMod val="60000"/>
                  <a:lumOff val="40000"/>
                </a:srgbClr>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grpSp>
          <p:nvGrpSpPr>
            <p:cNvPr id="3" name="Group 2"/>
            <p:cNvGrpSpPr/>
            <p:nvPr/>
          </p:nvGrpSpPr>
          <p:grpSpPr>
            <a:xfrm>
              <a:off x="5778755" y="1804577"/>
              <a:ext cx="1969151" cy="2492157"/>
              <a:chOff x="5778755" y="1788954"/>
              <a:chExt cx="1969151" cy="2492157"/>
            </a:xfrm>
          </p:grpSpPr>
          <p:sp>
            <p:nvSpPr>
              <p:cNvPr id="134" name="AutoShape 30"/>
              <p:cNvSpPr>
                <a:spLocks noChangeArrowheads="1"/>
              </p:cNvSpPr>
              <p:nvPr/>
            </p:nvSpPr>
            <p:spPr bwMode="auto">
              <a:xfrm>
                <a:off x="6945658" y="1788954"/>
                <a:ext cx="802246" cy="732987"/>
              </a:xfrm>
              <a:prstGeom prst="triangle">
                <a:avLst>
                  <a:gd name="adj" fmla="val 100000"/>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6" name="Rectangle 35"/>
              <p:cNvSpPr>
                <a:spLocks noChangeArrowheads="1"/>
              </p:cNvSpPr>
              <p:nvPr/>
            </p:nvSpPr>
            <p:spPr bwMode="auto">
              <a:xfrm>
                <a:off x="5778755" y="3292511"/>
                <a:ext cx="218795" cy="988600"/>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7" name="AutoShape 36"/>
              <p:cNvSpPr>
                <a:spLocks noChangeArrowheads="1"/>
              </p:cNvSpPr>
              <p:nvPr/>
            </p:nvSpPr>
            <p:spPr bwMode="auto">
              <a:xfrm>
                <a:off x="5851687" y="2815137"/>
                <a:ext cx="1385698" cy="732987"/>
              </a:xfrm>
              <a:prstGeom prst="triangle">
                <a:avLst>
                  <a:gd name="adj" fmla="val 50000"/>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8" name="Rectangle 37"/>
              <p:cNvSpPr>
                <a:spLocks noChangeArrowheads="1"/>
              </p:cNvSpPr>
              <p:nvPr/>
            </p:nvSpPr>
            <p:spPr bwMode="auto">
              <a:xfrm>
                <a:off x="6508071" y="2375345"/>
                <a:ext cx="291727" cy="1905766"/>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39" name="AutoShape 38"/>
              <p:cNvSpPr>
                <a:spLocks noChangeArrowheads="1"/>
              </p:cNvSpPr>
              <p:nvPr/>
            </p:nvSpPr>
            <p:spPr bwMode="auto">
              <a:xfrm>
                <a:off x="6653933" y="2082151"/>
                <a:ext cx="1021041" cy="732987"/>
              </a:xfrm>
              <a:prstGeom prst="triangle">
                <a:avLst>
                  <a:gd name="adj" fmla="val 50000"/>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40" name="Rectangle 39"/>
              <p:cNvSpPr>
                <a:spLocks noChangeArrowheads="1"/>
              </p:cNvSpPr>
              <p:nvPr/>
            </p:nvSpPr>
            <p:spPr bwMode="auto">
              <a:xfrm>
                <a:off x="5851687" y="3401529"/>
                <a:ext cx="656384" cy="879582"/>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41" name="Rectangle 40"/>
              <p:cNvSpPr>
                <a:spLocks noChangeArrowheads="1"/>
              </p:cNvSpPr>
              <p:nvPr/>
            </p:nvSpPr>
            <p:spPr bwMode="auto">
              <a:xfrm>
                <a:off x="6726864" y="2815137"/>
                <a:ext cx="1021041" cy="1465974"/>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42" name="Rectangle 41"/>
              <p:cNvSpPr>
                <a:spLocks noChangeArrowheads="1"/>
              </p:cNvSpPr>
              <p:nvPr/>
            </p:nvSpPr>
            <p:spPr bwMode="auto">
              <a:xfrm>
                <a:off x="7164453" y="2082151"/>
                <a:ext cx="364659" cy="586391"/>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43" name="Rectangle 42"/>
              <p:cNvSpPr>
                <a:spLocks noChangeArrowheads="1"/>
              </p:cNvSpPr>
              <p:nvPr/>
            </p:nvSpPr>
            <p:spPr bwMode="auto">
              <a:xfrm>
                <a:off x="7383247" y="2082151"/>
                <a:ext cx="364659" cy="1465974"/>
              </a:xfrm>
              <a:prstGeom prst="rect">
                <a:avLst/>
              </a:prstGeom>
              <a:solidFill>
                <a:schemeClr val="accent1"/>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grpSp>
          <p:nvGrpSpPr>
            <p:cNvPr id="8" name="Group 7"/>
            <p:cNvGrpSpPr/>
            <p:nvPr/>
          </p:nvGrpSpPr>
          <p:grpSpPr>
            <a:xfrm>
              <a:off x="5207661" y="1928243"/>
              <a:ext cx="2871967" cy="2376111"/>
              <a:chOff x="7227064" y="1912620"/>
              <a:chExt cx="2486093" cy="2376111"/>
            </a:xfrm>
          </p:grpSpPr>
          <p:sp>
            <p:nvSpPr>
              <p:cNvPr id="120" name="AutoShape 6"/>
              <p:cNvSpPr>
                <a:spLocks noChangeArrowheads="1"/>
              </p:cNvSpPr>
              <p:nvPr/>
            </p:nvSpPr>
            <p:spPr bwMode="auto">
              <a:xfrm>
                <a:off x="8250749" y="3621751"/>
                <a:ext cx="731204" cy="666980"/>
              </a:xfrm>
              <a:prstGeom prst="flowChartManualInput">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1" name="AutoShape 11"/>
              <p:cNvSpPr>
                <a:spLocks noChangeArrowheads="1"/>
              </p:cNvSpPr>
              <p:nvPr/>
            </p:nvSpPr>
            <p:spPr bwMode="auto">
              <a:xfrm flipH="1">
                <a:off x="8762592" y="1912620"/>
                <a:ext cx="950565" cy="1467356"/>
              </a:xfrm>
              <a:prstGeom prst="rtTriangle">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2" name="AutoShape 12"/>
              <p:cNvSpPr>
                <a:spLocks noChangeArrowheads="1"/>
              </p:cNvSpPr>
              <p:nvPr/>
            </p:nvSpPr>
            <p:spPr bwMode="auto">
              <a:xfrm>
                <a:off x="7227064" y="3755147"/>
                <a:ext cx="1096806" cy="533584"/>
              </a:xfrm>
              <a:prstGeom prst="triangle">
                <a:avLst>
                  <a:gd name="adj" fmla="val 46667"/>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3" name="Rectangle 13"/>
              <p:cNvSpPr>
                <a:spLocks noChangeArrowheads="1"/>
              </p:cNvSpPr>
              <p:nvPr/>
            </p:nvSpPr>
            <p:spPr bwMode="auto">
              <a:xfrm>
                <a:off x="7738907" y="3755147"/>
                <a:ext cx="584963" cy="533584"/>
              </a:xfrm>
              <a:prstGeom prst="rect">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4" name="AutoShape 14"/>
              <p:cNvSpPr>
                <a:spLocks noChangeArrowheads="1"/>
              </p:cNvSpPr>
              <p:nvPr/>
            </p:nvSpPr>
            <p:spPr bwMode="auto">
              <a:xfrm rot="20961135">
                <a:off x="7813552" y="3121519"/>
                <a:ext cx="1162309" cy="703106"/>
              </a:xfrm>
              <a:prstGeom prst="triangle">
                <a:avLst>
                  <a:gd name="adj" fmla="val 68000"/>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125" name="Rectangle 15"/>
              <p:cNvSpPr>
                <a:spLocks noChangeArrowheads="1"/>
              </p:cNvSpPr>
              <p:nvPr/>
            </p:nvSpPr>
            <p:spPr bwMode="auto">
              <a:xfrm>
                <a:off x="8762592" y="3379976"/>
                <a:ext cx="950565" cy="908755"/>
              </a:xfrm>
              <a:prstGeom prst="rect">
                <a:avLst/>
              </a:prstGeom>
              <a:solidFill>
                <a:schemeClr val="tx2"/>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grpSp>
          <p:nvGrpSpPr>
            <p:cNvPr id="15" name="Group 14"/>
            <p:cNvGrpSpPr/>
            <p:nvPr/>
          </p:nvGrpSpPr>
          <p:grpSpPr>
            <a:xfrm>
              <a:off x="1771481" y="734809"/>
              <a:ext cx="6385503" cy="344709"/>
              <a:chOff x="1295400" y="2576953"/>
              <a:chExt cx="9816837" cy="344709"/>
            </a:xfrm>
          </p:grpSpPr>
          <p:sp>
            <p:nvSpPr>
              <p:cNvPr id="75" name="TextBox 74"/>
              <p:cNvSpPr txBox="1"/>
              <p:nvPr/>
            </p:nvSpPr>
            <p:spPr>
              <a:xfrm>
                <a:off x="1295400" y="2576953"/>
                <a:ext cx="4070692" cy="344709"/>
              </a:xfrm>
              <a:prstGeom prst="rect">
                <a:avLst/>
              </a:prstGeom>
              <a:gradFill flip="none" rotWithShape="1">
                <a:gsLst>
                  <a:gs pos="0">
                    <a:schemeClr val="accent1">
                      <a:lumMod val="5000"/>
                      <a:lumOff val="95000"/>
                    </a:schemeClr>
                  </a:gs>
                  <a:gs pos="34000">
                    <a:schemeClr val="accent1">
                      <a:lumMod val="45000"/>
                      <a:lumOff val="55000"/>
                    </a:schemeClr>
                  </a:gs>
                  <a:gs pos="74000">
                    <a:srgbClr val="91C8FF"/>
                  </a:gs>
                  <a:gs pos="100000">
                    <a:schemeClr val="accent1"/>
                  </a:gs>
                </a:gsLst>
                <a:lin ang="0" scaled="1"/>
                <a:tileRect/>
              </a:gradFill>
              <a:ln>
                <a:noFill/>
              </a:ln>
            </p:spPr>
            <p:txBody>
              <a:bodyPr wrap="square" rtlCol="0" anchor="ctr">
                <a:spAutoFit/>
              </a:bodyPr>
              <a:lstStyle/>
              <a:p>
                <a:pPr algn="ctr" defTabSz="685800" eaLnBrk="0" fontAlgn="base" hangingPunct="0">
                  <a:lnSpc>
                    <a:spcPct val="90000"/>
                  </a:lnSpc>
                  <a:spcBef>
                    <a:spcPct val="0"/>
                  </a:spcBef>
                  <a:spcAft>
                    <a:spcPts val="450"/>
                  </a:spcAft>
                  <a:defRPr/>
                </a:pPr>
                <a:r>
                  <a:rPr lang="en-US" sz="1200" b="1" kern="0" dirty="0">
                    <a:solidFill>
                      <a:prstClr val="white"/>
                    </a:solidFill>
                    <a:ea typeface="ＭＳ Ｐゴシック" charset="0"/>
                    <a:cs typeface="Arial"/>
                  </a:rPr>
                  <a:t>Relapsing Phase  MS </a:t>
                </a:r>
                <a:endParaRPr lang="en-US" sz="1200" b="1" kern="0" baseline="30000" dirty="0">
                  <a:solidFill>
                    <a:prstClr val="white"/>
                  </a:solidFill>
                  <a:ea typeface="ＭＳ Ｐゴシック" charset="0"/>
                  <a:cs typeface="Arial"/>
                </a:endParaRPr>
              </a:p>
            </p:txBody>
          </p:sp>
          <p:sp>
            <p:nvSpPr>
              <p:cNvPr id="76" name="TextBox 75"/>
              <p:cNvSpPr txBox="1"/>
              <p:nvPr/>
            </p:nvSpPr>
            <p:spPr>
              <a:xfrm>
                <a:off x="5366094" y="2576953"/>
                <a:ext cx="5746143" cy="344709"/>
              </a:xfrm>
              <a:prstGeom prst="rect">
                <a:avLst/>
              </a:prstGeom>
              <a:gradFill flip="none" rotWithShape="1">
                <a:gsLst>
                  <a:gs pos="0">
                    <a:schemeClr val="accent1"/>
                  </a:gs>
                  <a:gs pos="0">
                    <a:schemeClr val="accent1">
                      <a:lumMod val="45000"/>
                      <a:lumOff val="55000"/>
                    </a:schemeClr>
                  </a:gs>
                  <a:gs pos="0">
                    <a:schemeClr val="accent1"/>
                  </a:gs>
                  <a:gs pos="100000">
                    <a:schemeClr val="tx2"/>
                  </a:gs>
                </a:gsLst>
                <a:lin ang="0" scaled="1"/>
                <a:tileRect/>
              </a:gradFill>
              <a:ln>
                <a:noFill/>
              </a:ln>
            </p:spPr>
            <p:txBody>
              <a:bodyPr wrap="square" rtlCol="0" anchor="ctr">
                <a:spAutoFit/>
              </a:bodyPr>
              <a:lstStyle/>
              <a:p>
                <a:pPr algn="ctr" defTabSz="685800" eaLnBrk="0" fontAlgn="base" hangingPunct="0">
                  <a:lnSpc>
                    <a:spcPct val="90000"/>
                  </a:lnSpc>
                  <a:spcBef>
                    <a:spcPct val="0"/>
                  </a:spcBef>
                  <a:spcAft>
                    <a:spcPts val="450"/>
                  </a:spcAft>
                  <a:defRPr/>
                </a:pPr>
                <a:r>
                  <a:rPr lang="en-US" sz="1200" b="1" kern="0" dirty="0">
                    <a:solidFill>
                      <a:prstClr val="white"/>
                    </a:solidFill>
                    <a:ea typeface="ＭＳ Ｐゴシック" charset="0"/>
                    <a:cs typeface="Arial"/>
                  </a:rPr>
                  <a:t>Progressive Phase  MS </a:t>
                </a:r>
              </a:p>
            </p:txBody>
          </p:sp>
        </p:grpSp>
        <p:sp>
          <p:nvSpPr>
            <p:cNvPr id="81" name="AutoShape 44"/>
            <p:cNvSpPr>
              <a:spLocks noChangeArrowheads="1"/>
            </p:cNvSpPr>
            <p:nvPr/>
          </p:nvSpPr>
          <p:spPr bwMode="auto">
            <a:xfrm>
              <a:off x="1417575" y="2927167"/>
              <a:ext cx="205209" cy="1361947"/>
            </a:xfrm>
            <a:prstGeom prst="upArrow">
              <a:avLst>
                <a:gd name="adj1" fmla="val 50000"/>
                <a:gd name="adj2" fmla="val 300000"/>
              </a:avLst>
            </a:prstGeom>
            <a:gradFill flip="none" rotWithShape="1">
              <a:gsLst>
                <a:gs pos="0">
                  <a:schemeClr val="accent1">
                    <a:lumMod val="5000"/>
                    <a:lumOff val="95000"/>
                  </a:schemeClr>
                </a:gs>
                <a:gs pos="21000">
                  <a:schemeClr val="accent1">
                    <a:lumMod val="45000"/>
                    <a:lumOff val="55000"/>
                  </a:schemeClr>
                </a:gs>
                <a:gs pos="47000">
                  <a:srgbClr val="91C8FF"/>
                </a:gs>
                <a:gs pos="100000">
                  <a:schemeClr val="tx2"/>
                </a:gs>
              </a:gsLst>
              <a:lin ang="16200000" scaled="1"/>
              <a:tileRect/>
            </a:gradFill>
            <a:ln w="3175">
              <a:no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82" name="Text Box 45"/>
            <p:cNvSpPr txBox="1">
              <a:spLocks noChangeArrowheads="1"/>
            </p:cNvSpPr>
            <p:nvPr/>
          </p:nvSpPr>
          <p:spPr bwMode="auto">
            <a:xfrm rot="16200000">
              <a:off x="393737" y="3307386"/>
              <a:ext cx="1723121" cy="369332"/>
            </a:xfrm>
            <a:prstGeom prst="rect">
              <a:avLst/>
            </a:prstGeom>
            <a:noFill/>
            <a:ln w="9525">
              <a:noFill/>
              <a:miter lim="800000"/>
              <a:headEnd/>
              <a:tailEnd/>
            </a:ln>
          </p:spPr>
          <p:txBody>
            <a:bodyPr wrap="none">
              <a:spAutoFit/>
            </a:bodyPr>
            <a:lstStyle/>
            <a:p>
              <a:pPr algn="ctr" defTabSz="685800">
                <a:defRPr/>
              </a:pPr>
              <a:r>
                <a:rPr lang="en-US" sz="1200" kern="0" dirty="0">
                  <a:solidFill>
                    <a:srgbClr val="242852"/>
                  </a:solidFill>
                  <a:ea typeface="Arial" charset="0"/>
                  <a:cs typeface="Arial" charset="0"/>
                </a:rPr>
                <a:t>Relative Disability</a:t>
              </a:r>
            </a:p>
          </p:txBody>
        </p:sp>
        <p:sp>
          <p:nvSpPr>
            <p:cNvPr id="84" name="Rectangle 50"/>
            <p:cNvSpPr>
              <a:spLocks noChangeArrowheads="1"/>
            </p:cNvSpPr>
            <p:nvPr/>
          </p:nvSpPr>
          <p:spPr bwMode="auto">
            <a:xfrm>
              <a:off x="2476624" y="3113312"/>
              <a:ext cx="364657" cy="1191042"/>
            </a:xfrm>
            <a:prstGeom prst="rect">
              <a:avLst/>
            </a:prstGeom>
            <a:solidFill>
              <a:srgbClr val="91C8FF"/>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grpSp>
          <p:nvGrpSpPr>
            <p:cNvPr id="11" name="Group 10"/>
            <p:cNvGrpSpPr/>
            <p:nvPr/>
          </p:nvGrpSpPr>
          <p:grpSpPr>
            <a:xfrm>
              <a:off x="1686171" y="1435245"/>
              <a:ext cx="6470813" cy="677108"/>
              <a:chOff x="882431" y="1419622"/>
              <a:chExt cx="6470813" cy="677108"/>
            </a:xfrm>
          </p:grpSpPr>
          <p:sp>
            <p:nvSpPr>
              <p:cNvPr id="65" name="Text Box 29"/>
              <p:cNvSpPr txBox="1">
                <a:spLocks noChangeArrowheads="1"/>
              </p:cNvSpPr>
              <p:nvPr/>
            </p:nvSpPr>
            <p:spPr bwMode="auto">
              <a:xfrm>
                <a:off x="4565937" y="1419622"/>
                <a:ext cx="2787307" cy="677108"/>
              </a:xfrm>
              <a:prstGeom prst="rect">
                <a:avLst/>
              </a:prstGeom>
              <a:noFill/>
              <a:ln w="9525">
                <a:noFill/>
                <a:miter lim="800000"/>
                <a:headEnd/>
                <a:tailEnd/>
              </a:ln>
            </p:spPr>
            <p:txBody>
              <a:bodyPr wrap="square">
                <a:spAutoFit/>
              </a:bodyPr>
              <a:lstStyle/>
              <a:p>
                <a:pPr lvl="0" algn="ctr">
                  <a:defRPr/>
                </a:pPr>
                <a:r>
                  <a:rPr lang="en-US" sz="1350" b="1" kern="0" dirty="0">
                    <a:solidFill>
                      <a:srgbClr val="242852"/>
                    </a:solidFill>
                    <a:ea typeface="Arial" charset="0"/>
                    <a:cs typeface="Arial" charset="0"/>
                  </a:rPr>
                  <a:t>Progressive MS</a:t>
                </a:r>
                <a:br>
                  <a:rPr lang="en-US" sz="1350" b="1" kern="0" dirty="0">
                    <a:solidFill>
                      <a:srgbClr val="242852"/>
                    </a:solidFill>
                    <a:ea typeface="Arial" charset="0"/>
                    <a:cs typeface="Arial" charset="0"/>
                  </a:rPr>
                </a:br>
                <a:r>
                  <a:rPr lang="en-US" sz="1350" b="1" kern="0" dirty="0">
                    <a:solidFill>
                      <a:srgbClr val="242852"/>
                    </a:solidFill>
                    <a:ea typeface="Arial" charset="0"/>
                    <a:cs typeface="Arial" charset="0"/>
                  </a:rPr>
                  <a:t>(SPMS) (PPMS)</a:t>
                </a:r>
              </a:p>
            </p:txBody>
          </p:sp>
          <p:sp>
            <p:nvSpPr>
              <p:cNvPr id="67" name="Text Box 43"/>
              <p:cNvSpPr txBox="1">
                <a:spLocks noChangeArrowheads="1"/>
              </p:cNvSpPr>
              <p:nvPr/>
            </p:nvSpPr>
            <p:spPr bwMode="auto">
              <a:xfrm>
                <a:off x="2748808" y="1419622"/>
                <a:ext cx="2011105" cy="677108"/>
              </a:xfrm>
              <a:prstGeom prst="rect">
                <a:avLst/>
              </a:prstGeom>
              <a:noFill/>
              <a:ln w="9525">
                <a:noFill/>
                <a:miter lim="800000"/>
                <a:headEnd/>
                <a:tailEnd/>
              </a:ln>
            </p:spPr>
            <p:txBody>
              <a:bodyPr wrap="square">
                <a:spAutoFit/>
              </a:bodyPr>
              <a:lstStyle/>
              <a:p>
                <a:pPr algn="ctr" defTabSz="685800">
                  <a:defRPr/>
                </a:pPr>
                <a:r>
                  <a:rPr lang="en-US" sz="1350" b="1" kern="0" dirty="0">
                    <a:solidFill>
                      <a:srgbClr val="242852"/>
                    </a:solidFill>
                    <a:ea typeface="Arial" charset="0"/>
                    <a:cs typeface="Arial" charset="0"/>
                  </a:rPr>
                  <a:t>Relapsing MS </a:t>
                </a:r>
                <a:br>
                  <a:rPr lang="en-US" sz="1350" b="1" kern="0" dirty="0">
                    <a:solidFill>
                      <a:srgbClr val="242852"/>
                    </a:solidFill>
                    <a:ea typeface="Arial" charset="0"/>
                    <a:cs typeface="Arial" charset="0"/>
                  </a:rPr>
                </a:br>
                <a:r>
                  <a:rPr lang="en-US" sz="1350" b="1" kern="0" dirty="0">
                    <a:solidFill>
                      <a:srgbClr val="242852"/>
                    </a:solidFill>
                    <a:ea typeface="Arial" charset="0"/>
                    <a:cs typeface="Arial" charset="0"/>
                  </a:rPr>
                  <a:t>(RMS)</a:t>
                </a:r>
              </a:p>
            </p:txBody>
          </p:sp>
          <p:sp>
            <p:nvSpPr>
              <p:cNvPr id="83" name="Text Box 43"/>
              <p:cNvSpPr txBox="1">
                <a:spLocks noChangeArrowheads="1"/>
              </p:cNvSpPr>
              <p:nvPr/>
            </p:nvSpPr>
            <p:spPr bwMode="auto">
              <a:xfrm>
                <a:off x="1576826" y="1419622"/>
                <a:ext cx="556775" cy="400109"/>
              </a:xfrm>
              <a:prstGeom prst="rect">
                <a:avLst/>
              </a:prstGeom>
              <a:noFill/>
              <a:ln w="9525">
                <a:noFill/>
                <a:miter lim="800000"/>
                <a:headEnd/>
                <a:tailEnd/>
              </a:ln>
            </p:spPr>
            <p:txBody>
              <a:bodyPr wrap="square">
                <a:spAutoFit/>
              </a:bodyPr>
              <a:lstStyle/>
              <a:p>
                <a:pPr algn="ctr" defTabSz="685800">
                  <a:defRPr/>
                </a:pPr>
                <a:r>
                  <a:rPr lang="en-US" sz="1350" b="1" kern="0" dirty="0">
                    <a:solidFill>
                      <a:srgbClr val="242852"/>
                    </a:solidFill>
                    <a:ea typeface="Arial" charset="0"/>
                    <a:cs typeface="Arial" charset="0"/>
                  </a:rPr>
                  <a:t>CIS</a:t>
                </a:r>
              </a:p>
            </p:txBody>
          </p:sp>
          <p:sp>
            <p:nvSpPr>
              <p:cNvPr id="51" name="Text Box 43"/>
              <p:cNvSpPr txBox="1">
                <a:spLocks noChangeArrowheads="1"/>
              </p:cNvSpPr>
              <p:nvPr/>
            </p:nvSpPr>
            <p:spPr bwMode="auto">
              <a:xfrm>
                <a:off x="882431" y="1419622"/>
                <a:ext cx="556775" cy="400109"/>
              </a:xfrm>
              <a:prstGeom prst="rect">
                <a:avLst/>
              </a:prstGeom>
              <a:noFill/>
              <a:ln w="9525">
                <a:noFill/>
                <a:miter lim="800000"/>
                <a:headEnd/>
                <a:tailEnd/>
              </a:ln>
            </p:spPr>
            <p:txBody>
              <a:bodyPr wrap="square">
                <a:spAutoFit/>
              </a:bodyPr>
              <a:lstStyle/>
              <a:p>
                <a:pPr algn="ctr" defTabSz="685800">
                  <a:defRPr/>
                </a:pPr>
                <a:r>
                  <a:rPr lang="en-US" sz="1350" b="1" kern="0" dirty="0">
                    <a:solidFill>
                      <a:srgbClr val="242852"/>
                    </a:solidFill>
                    <a:ea typeface="Arial" charset="0"/>
                    <a:cs typeface="Arial" charset="0"/>
                  </a:rPr>
                  <a:t>RIS</a:t>
                </a:r>
              </a:p>
            </p:txBody>
          </p:sp>
        </p:grpSp>
        <p:sp>
          <p:nvSpPr>
            <p:cNvPr id="52" name="Rectangle 50"/>
            <p:cNvSpPr>
              <a:spLocks noChangeArrowheads="1"/>
            </p:cNvSpPr>
            <p:nvPr/>
          </p:nvSpPr>
          <p:spPr bwMode="auto">
            <a:xfrm>
              <a:off x="1771481" y="4258635"/>
              <a:ext cx="346740" cy="45719"/>
            </a:xfrm>
            <a:prstGeom prst="rect">
              <a:avLst/>
            </a:prstGeom>
            <a:solidFill>
              <a:srgbClr val="91C8FF"/>
            </a:solidFill>
            <a:ln>
              <a:noFill/>
            </a:ln>
            <a:extLst/>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685800" eaLnBrk="1" hangingPunct="1">
                <a:defRPr/>
              </a:pPr>
              <a:endParaRPr lang="en-US" altLang="en-US" kern="0" dirty="0">
                <a:solidFill>
                  <a:prstClr val="black"/>
                </a:solidFill>
                <a:latin typeface="+mn-lt"/>
              </a:endParaRPr>
            </a:p>
          </p:txBody>
        </p:sp>
        <p:sp>
          <p:nvSpPr>
            <p:cNvPr id="77" name="AutoShape 46"/>
            <p:cNvSpPr>
              <a:spLocks noChangeArrowheads="1"/>
            </p:cNvSpPr>
            <p:nvPr/>
          </p:nvSpPr>
          <p:spPr bwMode="auto">
            <a:xfrm rot="5400000">
              <a:off x="5005286" y="2449426"/>
              <a:ext cx="182880" cy="5271279"/>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78" name="AutoShape 46"/>
            <p:cNvSpPr>
              <a:spLocks noChangeArrowheads="1"/>
            </p:cNvSpPr>
            <p:nvPr/>
          </p:nvSpPr>
          <p:spPr bwMode="auto">
            <a:xfrm rot="5400000">
              <a:off x="4466661" y="4122231"/>
              <a:ext cx="182880" cy="2462954"/>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119" name="AutoShape 46"/>
            <p:cNvSpPr>
              <a:spLocks noChangeArrowheads="1"/>
            </p:cNvSpPr>
            <p:nvPr/>
          </p:nvSpPr>
          <p:spPr bwMode="auto">
            <a:xfrm rot="5400000">
              <a:off x="2069747" y="4168303"/>
              <a:ext cx="182880" cy="758952"/>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54" name="AutoShape 46"/>
            <p:cNvSpPr>
              <a:spLocks noChangeArrowheads="1"/>
            </p:cNvSpPr>
            <p:nvPr/>
          </p:nvSpPr>
          <p:spPr bwMode="auto">
            <a:xfrm rot="5400000">
              <a:off x="4836930" y="2465463"/>
              <a:ext cx="177247" cy="6308148"/>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sp>
          <p:nvSpPr>
            <p:cNvPr id="55" name="AutoShape 46"/>
            <p:cNvSpPr>
              <a:spLocks noChangeArrowheads="1"/>
            </p:cNvSpPr>
            <p:nvPr/>
          </p:nvSpPr>
          <p:spPr bwMode="auto">
            <a:xfrm rot="5400000">
              <a:off x="2251631" y="4244832"/>
              <a:ext cx="182880" cy="1143180"/>
            </a:xfrm>
            <a:prstGeom prst="upArrow">
              <a:avLst>
                <a:gd name="adj1" fmla="val 50000"/>
                <a:gd name="adj2" fmla="val 300000"/>
              </a:avLst>
            </a:prstGeom>
            <a:solidFill>
              <a:srgbClr val="993366"/>
            </a:solidFill>
            <a:ln w="3175">
              <a:noFill/>
              <a:miter lim="800000"/>
              <a:headEnd/>
              <a:tailEnd/>
            </a:ln>
          </p:spPr>
          <p:txBody>
            <a:bodyPr wrap="none" anchor="ctr"/>
            <a:lstStyle/>
            <a:p>
              <a:pPr defTabSz="685800">
                <a:defRPr/>
              </a:pPr>
              <a:endParaRPr lang="en-US" altLang="en-US" sz="2400" kern="0" dirty="0">
                <a:solidFill>
                  <a:prstClr val="black"/>
                </a:solidFill>
                <a:ea typeface="ＭＳ Ｐゴシック" charset="-128"/>
              </a:endParaRPr>
            </a:p>
          </p:txBody>
        </p:sp>
      </p:grpSp>
      <p:sp>
        <p:nvSpPr>
          <p:cNvPr id="50" name="Rectangle 49"/>
          <p:cNvSpPr>
            <a:spLocks noChangeArrowheads="1"/>
          </p:cNvSpPr>
          <p:nvPr/>
        </p:nvSpPr>
        <p:spPr bwMode="auto">
          <a:xfrm>
            <a:off x="207806" y="175940"/>
            <a:ext cx="6572250" cy="52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800" b="1" dirty="0">
                <a:solidFill>
                  <a:schemeClr val="tx2"/>
                </a:solidFill>
                <a:effectLst>
                  <a:outerShdw blurRad="38100" dist="38100" dir="2700000" algn="tl">
                    <a:srgbClr val="000000">
                      <a:alpha val="43137"/>
                    </a:srgbClr>
                  </a:outerShdw>
                </a:effectLst>
              </a:rPr>
              <a:t>Heterogeneity of Phases</a:t>
            </a:r>
          </a:p>
        </p:txBody>
      </p:sp>
      <p:sp>
        <p:nvSpPr>
          <p:cNvPr id="53" name="Text Box 5"/>
          <p:cNvSpPr txBox="1">
            <a:spLocks noChangeArrowheads="1"/>
          </p:cNvSpPr>
          <p:nvPr/>
        </p:nvSpPr>
        <p:spPr bwMode="auto">
          <a:xfrm>
            <a:off x="45949" y="6334780"/>
            <a:ext cx="6345012" cy="523220"/>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n-US" sz="1400" i="1" dirty="0">
                <a:latin typeface="Calibri" pitchFamily="34" charset="0"/>
              </a:rPr>
              <a:t>Lublin et al Neurology </a:t>
            </a:r>
            <a:r>
              <a:rPr lang="en-US" sz="1400" b="1" i="1" dirty="0">
                <a:latin typeface="Calibri" pitchFamily="34" charset="0"/>
              </a:rPr>
              <a:t>46</a:t>
            </a:r>
            <a:r>
              <a:rPr lang="en-US" sz="1400" i="1" dirty="0">
                <a:latin typeface="Calibri" pitchFamily="34" charset="0"/>
              </a:rPr>
              <a:t>:907-11, 1996; Okuda et al Neurology </a:t>
            </a:r>
            <a:r>
              <a:rPr lang="en-US" sz="1400" b="1" i="1" dirty="0">
                <a:latin typeface="Calibri" pitchFamily="34" charset="0"/>
              </a:rPr>
              <a:t>72</a:t>
            </a:r>
            <a:r>
              <a:rPr lang="en-US" sz="1400" i="1" dirty="0">
                <a:latin typeface="Calibri" pitchFamily="34" charset="0"/>
              </a:rPr>
              <a:t>:800-5, 2009; </a:t>
            </a:r>
            <a:endParaRPr lang="en-US" sz="1400" i="1" dirty="0" smtClean="0">
              <a:latin typeface="Calibri" pitchFamily="34" charset="0"/>
            </a:endParaRPr>
          </a:p>
          <a:p>
            <a:pPr fontAlgn="base">
              <a:spcBef>
                <a:spcPct val="0"/>
              </a:spcBef>
              <a:spcAft>
                <a:spcPct val="0"/>
              </a:spcAft>
              <a:defRPr/>
            </a:pPr>
            <a:r>
              <a:rPr lang="en-US" sz="1400" i="1" dirty="0" smtClean="0">
                <a:latin typeface="Calibri" pitchFamily="34" charset="0"/>
              </a:rPr>
              <a:t>Lublin </a:t>
            </a:r>
            <a:r>
              <a:rPr lang="en-US" sz="1400" i="1" dirty="0">
                <a:latin typeface="Calibri" pitchFamily="34" charset="0"/>
              </a:rPr>
              <a:t>et al Neurology </a:t>
            </a:r>
            <a:r>
              <a:rPr lang="en-US" sz="1400" b="1" i="1" dirty="0">
                <a:latin typeface="Calibri" pitchFamily="34" charset="0"/>
              </a:rPr>
              <a:t>83</a:t>
            </a:r>
            <a:r>
              <a:rPr lang="en-US" sz="1400" i="1" dirty="0">
                <a:latin typeface="Calibri" pitchFamily="34" charset="0"/>
              </a:rPr>
              <a:t>:278 - 86, 2014; </a:t>
            </a:r>
            <a:r>
              <a:rPr lang="en-US" sz="1400" i="1" dirty="0" err="1">
                <a:latin typeface="Calibri" pitchFamily="34" charset="0"/>
              </a:rPr>
              <a:t>Kantarci</a:t>
            </a:r>
            <a:r>
              <a:rPr lang="en-US" sz="1400" i="1" dirty="0">
                <a:latin typeface="Calibri" pitchFamily="34" charset="0"/>
              </a:rPr>
              <a:t> et al Ann </a:t>
            </a:r>
            <a:r>
              <a:rPr lang="en-US" sz="1400" i="1" dirty="0" err="1">
                <a:latin typeface="Calibri" pitchFamily="34" charset="0"/>
              </a:rPr>
              <a:t>Neurol</a:t>
            </a:r>
            <a:r>
              <a:rPr lang="en-US" sz="1400" i="1" dirty="0">
                <a:latin typeface="Calibri" pitchFamily="34" charset="0"/>
              </a:rPr>
              <a:t> 79:288-79, 2016 </a:t>
            </a:r>
          </a:p>
        </p:txBody>
      </p:sp>
    </p:spTree>
    <p:extLst>
      <p:ext uri="{BB962C8B-B14F-4D97-AF65-F5344CB8AC3E}">
        <p14:creationId xmlns:p14="http://schemas.microsoft.com/office/powerpoint/2010/main" val="2818552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353829"/>
            <a:ext cx="2133600" cy="365125"/>
          </a:xfrm>
        </p:spPr>
        <p:txBody>
          <a:bodyPr/>
          <a:lstStyle/>
          <a:p>
            <a:fld id="{CEDD7458-2737-416E-A6FD-79B0DB1EAC30}" type="slidenum">
              <a:rPr lang="en-US" smtClean="0"/>
              <a:t>8</a:t>
            </a:fld>
            <a:endParaRPr lang="en-US"/>
          </a:p>
        </p:txBody>
      </p:sp>
      <p:sp>
        <p:nvSpPr>
          <p:cNvPr id="3" name="Rectangle 2"/>
          <p:cNvSpPr>
            <a:spLocks noChangeArrowheads="1"/>
          </p:cNvSpPr>
          <p:nvPr/>
        </p:nvSpPr>
        <p:spPr bwMode="auto">
          <a:xfrm>
            <a:off x="225168" y="145552"/>
            <a:ext cx="65722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700" b="1" dirty="0">
                <a:solidFill>
                  <a:schemeClr val="tx2"/>
                </a:solidFill>
                <a:effectLst>
                  <a:outerShdw blurRad="38100" dist="38100" dir="2700000" algn="tl">
                    <a:srgbClr val="000000">
                      <a:alpha val="43137"/>
                    </a:srgbClr>
                  </a:outerShdw>
                </a:effectLst>
              </a:rPr>
              <a:t>EDSS (Expanded Disability Status Scale)</a:t>
            </a:r>
          </a:p>
        </p:txBody>
      </p:sp>
      <p:sp>
        <p:nvSpPr>
          <p:cNvPr id="4" name="Rectangle 3"/>
          <p:cNvSpPr/>
          <p:nvPr/>
        </p:nvSpPr>
        <p:spPr>
          <a:xfrm>
            <a:off x="742950" y="965446"/>
            <a:ext cx="7545474" cy="646331"/>
          </a:xfrm>
          <a:prstGeom prst="rect">
            <a:avLst/>
          </a:prstGeom>
        </p:spPr>
        <p:txBody>
          <a:bodyPr wrap="square">
            <a:spAutoFit/>
          </a:bodyPr>
          <a:lstStyle/>
          <a:p>
            <a:r>
              <a:rPr lang="en-US" dirty="0"/>
              <a:t>A categorical, questionably ordinal composite score based on neurological history and exam, statistically often treated as if continuous</a:t>
            </a:r>
          </a:p>
        </p:txBody>
      </p:sp>
      <p:grpSp>
        <p:nvGrpSpPr>
          <p:cNvPr id="5" name="Group 4"/>
          <p:cNvGrpSpPr/>
          <p:nvPr/>
        </p:nvGrpSpPr>
        <p:grpSpPr>
          <a:xfrm>
            <a:off x="1295400" y="1825058"/>
            <a:ext cx="5940659" cy="1276361"/>
            <a:chOff x="683569" y="2159233"/>
            <a:chExt cx="7920879" cy="1701815"/>
          </a:xfrm>
        </p:grpSpPr>
        <p:sp>
          <p:nvSpPr>
            <p:cNvPr id="6" name="Freeform 5"/>
            <p:cNvSpPr/>
            <p:nvPr/>
          </p:nvSpPr>
          <p:spPr>
            <a:xfrm>
              <a:off x="683569" y="2159233"/>
              <a:ext cx="6288921" cy="576063"/>
            </a:xfrm>
            <a:custGeom>
              <a:avLst/>
              <a:gdLst>
                <a:gd name="connsiteX0" fmla="*/ 0 w 7198763"/>
                <a:gd name="connsiteY0" fmla="*/ 125809 h 1258093"/>
                <a:gd name="connsiteX1" fmla="*/ 36849 w 7198763"/>
                <a:gd name="connsiteY1" fmla="*/ 36849 h 1258093"/>
                <a:gd name="connsiteX2" fmla="*/ 125809 w 7198763"/>
                <a:gd name="connsiteY2" fmla="*/ 1 h 1258093"/>
                <a:gd name="connsiteX3" fmla="*/ 7072954 w 7198763"/>
                <a:gd name="connsiteY3" fmla="*/ 0 h 1258093"/>
                <a:gd name="connsiteX4" fmla="*/ 7161914 w 7198763"/>
                <a:gd name="connsiteY4" fmla="*/ 36849 h 1258093"/>
                <a:gd name="connsiteX5" fmla="*/ 7198762 w 7198763"/>
                <a:gd name="connsiteY5" fmla="*/ 125809 h 1258093"/>
                <a:gd name="connsiteX6" fmla="*/ 7198763 w 7198763"/>
                <a:gd name="connsiteY6" fmla="*/ 1132284 h 1258093"/>
                <a:gd name="connsiteX7" fmla="*/ 7161914 w 7198763"/>
                <a:gd name="connsiteY7" fmla="*/ 1221244 h 1258093"/>
                <a:gd name="connsiteX8" fmla="*/ 7072954 w 7198763"/>
                <a:gd name="connsiteY8" fmla="*/ 1258093 h 1258093"/>
                <a:gd name="connsiteX9" fmla="*/ 125809 w 7198763"/>
                <a:gd name="connsiteY9" fmla="*/ 1258093 h 1258093"/>
                <a:gd name="connsiteX10" fmla="*/ 36849 w 7198763"/>
                <a:gd name="connsiteY10" fmla="*/ 1221244 h 1258093"/>
                <a:gd name="connsiteX11" fmla="*/ 0 w 7198763"/>
                <a:gd name="connsiteY11" fmla="*/ 1132284 h 1258093"/>
                <a:gd name="connsiteX12" fmla="*/ 0 w 7198763"/>
                <a:gd name="connsiteY12" fmla="*/ 125809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8763" h="1258093">
                  <a:moveTo>
                    <a:pt x="0" y="125809"/>
                  </a:moveTo>
                  <a:cubicBezTo>
                    <a:pt x="0" y="92442"/>
                    <a:pt x="13255" y="60442"/>
                    <a:pt x="36849" y="36849"/>
                  </a:cubicBezTo>
                  <a:cubicBezTo>
                    <a:pt x="60443" y="13255"/>
                    <a:pt x="92443" y="0"/>
                    <a:pt x="125809" y="1"/>
                  </a:cubicBezTo>
                  <a:lnTo>
                    <a:pt x="7072954" y="0"/>
                  </a:lnTo>
                  <a:cubicBezTo>
                    <a:pt x="7106321" y="0"/>
                    <a:pt x="7138321" y="13255"/>
                    <a:pt x="7161914" y="36849"/>
                  </a:cubicBezTo>
                  <a:cubicBezTo>
                    <a:pt x="7185508" y="60443"/>
                    <a:pt x="7198763" y="92443"/>
                    <a:pt x="7198762" y="125809"/>
                  </a:cubicBezTo>
                  <a:cubicBezTo>
                    <a:pt x="7198762" y="461301"/>
                    <a:pt x="7198763" y="796792"/>
                    <a:pt x="7198763" y="1132284"/>
                  </a:cubicBezTo>
                  <a:cubicBezTo>
                    <a:pt x="7198763" y="1165651"/>
                    <a:pt x="7185508" y="1197651"/>
                    <a:pt x="7161914" y="1221244"/>
                  </a:cubicBezTo>
                  <a:cubicBezTo>
                    <a:pt x="7138320" y="1244838"/>
                    <a:pt x="7106320" y="1258093"/>
                    <a:pt x="7072954" y="1258093"/>
                  </a:cubicBezTo>
                  <a:lnTo>
                    <a:pt x="125809" y="1258093"/>
                  </a:lnTo>
                  <a:cubicBezTo>
                    <a:pt x="92442" y="1258093"/>
                    <a:pt x="60442" y="1244838"/>
                    <a:pt x="36849" y="1221244"/>
                  </a:cubicBezTo>
                  <a:cubicBezTo>
                    <a:pt x="13255" y="1197650"/>
                    <a:pt x="0" y="1165650"/>
                    <a:pt x="0" y="1132284"/>
                  </a:cubicBezTo>
                  <a:lnTo>
                    <a:pt x="0" y="1258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9076" tIns="119076" rIns="119076" bIns="119076" numCol="1" spcCol="1270" anchor="ctr" anchorCtr="0">
              <a:noAutofit/>
            </a:bodyPr>
            <a:lstStyle/>
            <a:p>
              <a:pPr algn="ctr" defTabSz="1066800">
                <a:lnSpc>
                  <a:spcPct val="90000"/>
                </a:lnSpc>
                <a:spcBef>
                  <a:spcPct val="0"/>
                </a:spcBef>
                <a:spcAft>
                  <a:spcPct val="35000"/>
                </a:spcAft>
              </a:pPr>
              <a:r>
                <a:rPr lang="en-GB" sz="1500" b="1" dirty="0"/>
                <a:t>Functional systems </a:t>
              </a:r>
            </a:p>
          </p:txBody>
        </p:sp>
        <p:sp>
          <p:nvSpPr>
            <p:cNvPr id="7" name="Freeform 6"/>
            <p:cNvSpPr/>
            <p:nvPr/>
          </p:nvSpPr>
          <p:spPr>
            <a:xfrm>
              <a:off x="683569" y="3111027"/>
              <a:ext cx="866815" cy="750021"/>
            </a:xfrm>
            <a:custGeom>
              <a:avLst/>
              <a:gdLst>
                <a:gd name="connsiteX0" fmla="*/ 0 w 992659"/>
                <a:gd name="connsiteY0" fmla="*/ 99266 h 1258093"/>
                <a:gd name="connsiteX1" fmla="*/ 29074 w 992659"/>
                <a:gd name="connsiteY1" fmla="*/ 29074 h 1258093"/>
                <a:gd name="connsiteX2" fmla="*/ 99266 w 992659"/>
                <a:gd name="connsiteY2" fmla="*/ 0 h 1258093"/>
                <a:gd name="connsiteX3" fmla="*/ 893393 w 992659"/>
                <a:gd name="connsiteY3" fmla="*/ 0 h 1258093"/>
                <a:gd name="connsiteX4" fmla="*/ 963585 w 992659"/>
                <a:gd name="connsiteY4" fmla="*/ 29074 h 1258093"/>
                <a:gd name="connsiteX5" fmla="*/ 992659 w 992659"/>
                <a:gd name="connsiteY5" fmla="*/ 99266 h 1258093"/>
                <a:gd name="connsiteX6" fmla="*/ 992659 w 992659"/>
                <a:gd name="connsiteY6" fmla="*/ 1158827 h 1258093"/>
                <a:gd name="connsiteX7" fmla="*/ 963585 w 992659"/>
                <a:gd name="connsiteY7" fmla="*/ 1229019 h 1258093"/>
                <a:gd name="connsiteX8" fmla="*/ 893393 w 992659"/>
                <a:gd name="connsiteY8" fmla="*/ 1258093 h 1258093"/>
                <a:gd name="connsiteX9" fmla="*/ 99266 w 992659"/>
                <a:gd name="connsiteY9" fmla="*/ 1258093 h 1258093"/>
                <a:gd name="connsiteX10" fmla="*/ 29074 w 992659"/>
                <a:gd name="connsiteY10" fmla="*/ 1229019 h 1258093"/>
                <a:gd name="connsiteX11" fmla="*/ 0 w 992659"/>
                <a:gd name="connsiteY11" fmla="*/ 1158827 h 1258093"/>
                <a:gd name="connsiteX12" fmla="*/ 0 w 992659"/>
                <a:gd name="connsiteY12" fmla="*/ 99266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659" h="1258093">
                  <a:moveTo>
                    <a:pt x="0" y="99266"/>
                  </a:moveTo>
                  <a:cubicBezTo>
                    <a:pt x="0" y="72939"/>
                    <a:pt x="10458" y="47690"/>
                    <a:pt x="29074" y="29074"/>
                  </a:cubicBezTo>
                  <a:cubicBezTo>
                    <a:pt x="47690" y="10458"/>
                    <a:pt x="72939" y="0"/>
                    <a:pt x="99266" y="0"/>
                  </a:cubicBezTo>
                  <a:lnTo>
                    <a:pt x="893393" y="0"/>
                  </a:lnTo>
                  <a:cubicBezTo>
                    <a:pt x="919720" y="0"/>
                    <a:pt x="944969" y="10458"/>
                    <a:pt x="963585" y="29074"/>
                  </a:cubicBezTo>
                  <a:cubicBezTo>
                    <a:pt x="982201" y="47690"/>
                    <a:pt x="992659" y="72939"/>
                    <a:pt x="992659" y="99266"/>
                  </a:cubicBezTo>
                  <a:lnTo>
                    <a:pt x="992659" y="1158827"/>
                  </a:lnTo>
                  <a:cubicBezTo>
                    <a:pt x="992659" y="1185154"/>
                    <a:pt x="982201" y="1210403"/>
                    <a:pt x="963585" y="1229019"/>
                  </a:cubicBezTo>
                  <a:cubicBezTo>
                    <a:pt x="944969" y="1247635"/>
                    <a:pt x="919720" y="1258093"/>
                    <a:pt x="893393" y="1258093"/>
                  </a:cubicBezTo>
                  <a:lnTo>
                    <a:pt x="99266" y="1258093"/>
                  </a:lnTo>
                  <a:cubicBezTo>
                    <a:pt x="72939" y="1258093"/>
                    <a:pt x="47690" y="1247635"/>
                    <a:pt x="29074" y="1229019"/>
                  </a:cubicBezTo>
                  <a:cubicBezTo>
                    <a:pt x="10458" y="1210403"/>
                    <a:pt x="0" y="1185154"/>
                    <a:pt x="0" y="1158827"/>
                  </a:cubicBezTo>
                  <a:lnTo>
                    <a:pt x="0" y="99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668" tIns="64668" rIns="64668" bIns="64668" numCol="1" spcCol="1270" anchor="ctr" anchorCtr="0">
              <a:noAutofit/>
            </a:bodyPr>
            <a:lstStyle/>
            <a:p>
              <a:pPr algn="ctr" defTabSz="500063">
                <a:lnSpc>
                  <a:spcPct val="90000"/>
                </a:lnSpc>
                <a:spcBef>
                  <a:spcPct val="0"/>
                </a:spcBef>
                <a:spcAft>
                  <a:spcPct val="35000"/>
                </a:spcAft>
              </a:pPr>
              <a:r>
                <a:rPr lang="en-GB" sz="1050" dirty="0"/>
                <a:t>Pyrami-dal</a:t>
              </a:r>
            </a:p>
          </p:txBody>
        </p:sp>
        <p:sp>
          <p:nvSpPr>
            <p:cNvPr id="8" name="Freeform 7"/>
            <p:cNvSpPr/>
            <p:nvPr/>
          </p:nvSpPr>
          <p:spPr>
            <a:xfrm>
              <a:off x="1586790" y="3111027"/>
              <a:ext cx="866815" cy="750021"/>
            </a:xfrm>
            <a:custGeom>
              <a:avLst/>
              <a:gdLst>
                <a:gd name="connsiteX0" fmla="*/ 0 w 992659"/>
                <a:gd name="connsiteY0" fmla="*/ 99266 h 1258093"/>
                <a:gd name="connsiteX1" fmla="*/ 29074 w 992659"/>
                <a:gd name="connsiteY1" fmla="*/ 29074 h 1258093"/>
                <a:gd name="connsiteX2" fmla="*/ 99266 w 992659"/>
                <a:gd name="connsiteY2" fmla="*/ 0 h 1258093"/>
                <a:gd name="connsiteX3" fmla="*/ 893393 w 992659"/>
                <a:gd name="connsiteY3" fmla="*/ 0 h 1258093"/>
                <a:gd name="connsiteX4" fmla="*/ 963585 w 992659"/>
                <a:gd name="connsiteY4" fmla="*/ 29074 h 1258093"/>
                <a:gd name="connsiteX5" fmla="*/ 992659 w 992659"/>
                <a:gd name="connsiteY5" fmla="*/ 99266 h 1258093"/>
                <a:gd name="connsiteX6" fmla="*/ 992659 w 992659"/>
                <a:gd name="connsiteY6" fmla="*/ 1158827 h 1258093"/>
                <a:gd name="connsiteX7" fmla="*/ 963585 w 992659"/>
                <a:gd name="connsiteY7" fmla="*/ 1229019 h 1258093"/>
                <a:gd name="connsiteX8" fmla="*/ 893393 w 992659"/>
                <a:gd name="connsiteY8" fmla="*/ 1258093 h 1258093"/>
                <a:gd name="connsiteX9" fmla="*/ 99266 w 992659"/>
                <a:gd name="connsiteY9" fmla="*/ 1258093 h 1258093"/>
                <a:gd name="connsiteX10" fmla="*/ 29074 w 992659"/>
                <a:gd name="connsiteY10" fmla="*/ 1229019 h 1258093"/>
                <a:gd name="connsiteX11" fmla="*/ 0 w 992659"/>
                <a:gd name="connsiteY11" fmla="*/ 1158827 h 1258093"/>
                <a:gd name="connsiteX12" fmla="*/ 0 w 992659"/>
                <a:gd name="connsiteY12" fmla="*/ 99266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659" h="1258093">
                  <a:moveTo>
                    <a:pt x="0" y="99266"/>
                  </a:moveTo>
                  <a:cubicBezTo>
                    <a:pt x="0" y="72939"/>
                    <a:pt x="10458" y="47690"/>
                    <a:pt x="29074" y="29074"/>
                  </a:cubicBezTo>
                  <a:cubicBezTo>
                    <a:pt x="47690" y="10458"/>
                    <a:pt x="72939" y="0"/>
                    <a:pt x="99266" y="0"/>
                  </a:cubicBezTo>
                  <a:lnTo>
                    <a:pt x="893393" y="0"/>
                  </a:lnTo>
                  <a:cubicBezTo>
                    <a:pt x="919720" y="0"/>
                    <a:pt x="944969" y="10458"/>
                    <a:pt x="963585" y="29074"/>
                  </a:cubicBezTo>
                  <a:cubicBezTo>
                    <a:pt x="982201" y="47690"/>
                    <a:pt x="992659" y="72939"/>
                    <a:pt x="992659" y="99266"/>
                  </a:cubicBezTo>
                  <a:lnTo>
                    <a:pt x="992659" y="1158827"/>
                  </a:lnTo>
                  <a:cubicBezTo>
                    <a:pt x="992659" y="1185154"/>
                    <a:pt x="982201" y="1210403"/>
                    <a:pt x="963585" y="1229019"/>
                  </a:cubicBezTo>
                  <a:cubicBezTo>
                    <a:pt x="944969" y="1247635"/>
                    <a:pt x="919720" y="1258093"/>
                    <a:pt x="893393" y="1258093"/>
                  </a:cubicBezTo>
                  <a:lnTo>
                    <a:pt x="99266" y="1258093"/>
                  </a:lnTo>
                  <a:cubicBezTo>
                    <a:pt x="72939" y="1258093"/>
                    <a:pt x="47690" y="1247635"/>
                    <a:pt x="29074" y="1229019"/>
                  </a:cubicBezTo>
                  <a:cubicBezTo>
                    <a:pt x="10458" y="1210403"/>
                    <a:pt x="0" y="1185154"/>
                    <a:pt x="0" y="1158827"/>
                  </a:cubicBezTo>
                  <a:lnTo>
                    <a:pt x="0" y="99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668" tIns="64668" rIns="64668" bIns="64668" numCol="1" spcCol="1270" anchor="ctr" anchorCtr="0">
              <a:noAutofit/>
            </a:bodyPr>
            <a:lstStyle/>
            <a:p>
              <a:pPr algn="ctr" defTabSz="500063">
                <a:lnSpc>
                  <a:spcPct val="90000"/>
                </a:lnSpc>
                <a:spcBef>
                  <a:spcPct val="0"/>
                </a:spcBef>
                <a:spcAft>
                  <a:spcPct val="35000"/>
                </a:spcAft>
              </a:pPr>
              <a:r>
                <a:rPr lang="en-GB" sz="1050" dirty="0"/>
                <a:t>Cere-bellar</a:t>
              </a:r>
            </a:p>
          </p:txBody>
        </p:sp>
        <p:sp>
          <p:nvSpPr>
            <p:cNvPr id="9" name="Freeform 8"/>
            <p:cNvSpPr/>
            <p:nvPr/>
          </p:nvSpPr>
          <p:spPr>
            <a:xfrm>
              <a:off x="2490011" y="3111027"/>
              <a:ext cx="866815" cy="750021"/>
            </a:xfrm>
            <a:custGeom>
              <a:avLst/>
              <a:gdLst>
                <a:gd name="connsiteX0" fmla="*/ 0 w 992659"/>
                <a:gd name="connsiteY0" fmla="*/ 99266 h 1258093"/>
                <a:gd name="connsiteX1" fmla="*/ 29074 w 992659"/>
                <a:gd name="connsiteY1" fmla="*/ 29074 h 1258093"/>
                <a:gd name="connsiteX2" fmla="*/ 99266 w 992659"/>
                <a:gd name="connsiteY2" fmla="*/ 0 h 1258093"/>
                <a:gd name="connsiteX3" fmla="*/ 893393 w 992659"/>
                <a:gd name="connsiteY3" fmla="*/ 0 h 1258093"/>
                <a:gd name="connsiteX4" fmla="*/ 963585 w 992659"/>
                <a:gd name="connsiteY4" fmla="*/ 29074 h 1258093"/>
                <a:gd name="connsiteX5" fmla="*/ 992659 w 992659"/>
                <a:gd name="connsiteY5" fmla="*/ 99266 h 1258093"/>
                <a:gd name="connsiteX6" fmla="*/ 992659 w 992659"/>
                <a:gd name="connsiteY6" fmla="*/ 1158827 h 1258093"/>
                <a:gd name="connsiteX7" fmla="*/ 963585 w 992659"/>
                <a:gd name="connsiteY7" fmla="*/ 1229019 h 1258093"/>
                <a:gd name="connsiteX8" fmla="*/ 893393 w 992659"/>
                <a:gd name="connsiteY8" fmla="*/ 1258093 h 1258093"/>
                <a:gd name="connsiteX9" fmla="*/ 99266 w 992659"/>
                <a:gd name="connsiteY9" fmla="*/ 1258093 h 1258093"/>
                <a:gd name="connsiteX10" fmla="*/ 29074 w 992659"/>
                <a:gd name="connsiteY10" fmla="*/ 1229019 h 1258093"/>
                <a:gd name="connsiteX11" fmla="*/ 0 w 992659"/>
                <a:gd name="connsiteY11" fmla="*/ 1158827 h 1258093"/>
                <a:gd name="connsiteX12" fmla="*/ 0 w 992659"/>
                <a:gd name="connsiteY12" fmla="*/ 99266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659" h="1258093">
                  <a:moveTo>
                    <a:pt x="0" y="99266"/>
                  </a:moveTo>
                  <a:cubicBezTo>
                    <a:pt x="0" y="72939"/>
                    <a:pt x="10458" y="47690"/>
                    <a:pt x="29074" y="29074"/>
                  </a:cubicBezTo>
                  <a:cubicBezTo>
                    <a:pt x="47690" y="10458"/>
                    <a:pt x="72939" y="0"/>
                    <a:pt x="99266" y="0"/>
                  </a:cubicBezTo>
                  <a:lnTo>
                    <a:pt x="893393" y="0"/>
                  </a:lnTo>
                  <a:cubicBezTo>
                    <a:pt x="919720" y="0"/>
                    <a:pt x="944969" y="10458"/>
                    <a:pt x="963585" y="29074"/>
                  </a:cubicBezTo>
                  <a:cubicBezTo>
                    <a:pt x="982201" y="47690"/>
                    <a:pt x="992659" y="72939"/>
                    <a:pt x="992659" y="99266"/>
                  </a:cubicBezTo>
                  <a:lnTo>
                    <a:pt x="992659" y="1158827"/>
                  </a:lnTo>
                  <a:cubicBezTo>
                    <a:pt x="992659" y="1185154"/>
                    <a:pt x="982201" y="1210403"/>
                    <a:pt x="963585" y="1229019"/>
                  </a:cubicBezTo>
                  <a:cubicBezTo>
                    <a:pt x="944969" y="1247635"/>
                    <a:pt x="919720" y="1258093"/>
                    <a:pt x="893393" y="1258093"/>
                  </a:cubicBezTo>
                  <a:lnTo>
                    <a:pt x="99266" y="1258093"/>
                  </a:lnTo>
                  <a:cubicBezTo>
                    <a:pt x="72939" y="1258093"/>
                    <a:pt x="47690" y="1247635"/>
                    <a:pt x="29074" y="1229019"/>
                  </a:cubicBezTo>
                  <a:cubicBezTo>
                    <a:pt x="10458" y="1210403"/>
                    <a:pt x="0" y="1185154"/>
                    <a:pt x="0" y="1158827"/>
                  </a:cubicBezTo>
                  <a:lnTo>
                    <a:pt x="0" y="99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668" tIns="64668" rIns="64668" bIns="64668" numCol="1" spcCol="1270" anchor="ctr" anchorCtr="0">
              <a:noAutofit/>
            </a:bodyPr>
            <a:lstStyle/>
            <a:p>
              <a:pPr algn="ctr" defTabSz="500063">
                <a:lnSpc>
                  <a:spcPct val="90000"/>
                </a:lnSpc>
                <a:spcBef>
                  <a:spcPct val="0"/>
                </a:spcBef>
                <a:spcAft>
                  <a:spcPct val="35000"/>
                </a:spcAft>
              </a:pPr>
              <a:r>
                <a:rPr lang="en-GB" sz="1050" dirty="0"/>
                <a:t>Brain-stem</a:t>
              </a:r>
            </a:p>
          </p:txBody>
        </p:sp>
        <p:sp>
          <p:nvSpPr>
            <p:cNvPr id="10" name="Freeform 9"/>
            <p:cNvSpPr/>
            <p:nvPr/>
          </p:nvSpPr>
          <p:spPr>
            <a:xfrm>
              <a:off x="3393232" y="3111027"/>
              <a:ext cx="866815" cy="750021"/>
            </a:xfrm>
            <a:custGeom>
              <a:avLst/>
              <a:gdLst>
                <a:gd name="connsiteX0" fmla="*/ 0 w 992659"/>
                <a:gd name="connsiteY0" fmla="*/ 99266 h 1258093"/>
                <a:gd name="connsiteX1" fmla="*/ 29074 w 992659"/>
                <a:gd name="connsiteY1" fmla="*/ 29074 h 1258093"/>
                <a:gd name="connsiteX2" fmla="*/ 99266 w 992659"/>
                <a:gd name="connsiteY2" fmla="*/ 0 h 1258093"/>
                <a:gd name="connsiteX3" fmla="*/ 893393 w 992659"/>
                <a:gd name="connsiteY3" fmla="*/ 0 h 1258093"/>
                <a:gd name="connsiteX4" fmla="*/ 963585 w 992659"/>
                <a:gd name="connsiteY4" fmla="*/ 29074 h 1258093"/>
                <a:gd name="connsiteX5" fmla="*/ 992659 w 992659"/>
                <a:gd name="connsiteY5" fmla="*/ 99266 h 1258093"/>
                <a:gd name="connsiteX6" fmla="*/ 992659 w 992659"/>
                <a:gd name="connsiteY6" fmla="*/ 1158827 h 1258093"/>
                <a:gd name="connsiteX7" fmla="*/ 963585 w 992659"/>
                <a:gd name="connsiteY7" fmla="*/ 1229019 h 1258093"/>
                <a:gd name="connsiteX8" fmla="*/ 893393 w 992659"/>
                <a:gd name="connsiteY8" fmla="*/ 1258093 h 1258093"/>
                <a:gd name="connsiteX9" fmla="*/ 99266 w 992659"/>
                <a:gd name="connsiteY9" fmla="*/ 1258093 h 1258093"/>
                <a:gd name="connsiteX10" fmla="*/ 29074 w 992659"/>
                <a:gd name="connsiteY10" fmla="*/ 1229019 h 1258093"/>
                <a:gd name="connsiteX11" fmla="*/ 0 w 992659"/>
                <a:gd name="connsiteY11" fmla="*/ 1158827 h 1258093"/>
                <a:gd name="connsiteX12" fmla="*/ 0 w 992659"/>
                <a:gd name="connsiteY12" fmla="*/ 99266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659" h="1258093">
                  <a:moveTo>
                    <a:pt x="0" y="99266"/>
                  </a:moveTo>
                  <a:cubicBezTo>
                    <a:pt x="0" y="72939"/>
                    <a:pt x="10458" y="47690"/>
                    <a:pt x="29074" y="29074"/>
                  </a:cubicBezTo>
                  <a:cubicBezTo>
                    <a:pt x="47690" y="10458"/>
                    <a:pt x="72939" y="0"/>
                    <a:pt x="99266" y="0"/>
                  </a:cubicBezTo>
                  <a:lnTo>
                    <a:pt x="893393" y="0"/>
                  </a:lnTo>
                  <a:cubicBezTo>
                    <a:pt x="919720" y="0"/>
                    <a:pt x="944969" y="10458"/>
                    <a:pt x="963585" y="29074"/>
                  </a:cubicBezTo>
                  <a:cubicBezTo>
                    <a:pt x="982201" y="47690"/>
                    <a:pt x="992659" y="72939"/>
                    <a:pt x="992659" y="99266"/>
                  </a:cubicBezTo>
                  <a:lnTo>
                    <a:pt x="992659" y="1158827"/>
                  </a:lnTo>
                  <a:cubicBezTo>
                    <a:pt x="992659" y="1185154"/>
                    <a:pt x="982201" y="1210403"/>
                    <a:pt x="963585" y="1229019"/>
                  </a:cubicBezTo>
                  <a:cubicBezTo>
                    <a:pt x="944969" y="1247635"/>
                    <a:pt x="919720" y="1258093"/>
                    <a:pt x="893393" y="1258093"/>
                  </a:cubicBezTo>
                  <a:lnTo>
                    <a:pt x="99266" y="1258093"/>
                  </a:lnTo>
                  <a:cubicBezTo>
                    <a:pt x="72939" y="1258093"/>
                    <a:pt x="47690" y="1247635"/>
                    <a:pt x="29074" y="1229019"/>
                  </a:cubicBezTo>
                  <a:cubicBezTo>
                    <a:pt x="10458" y="1210403"/>
                    <a:pt x="0" y="1185154"/>
                    <a:pt x="0" y="1158827"/>
                  </a:cubicBezTo>
                  <a:lnTo>
                    <a:pt x="0" y="99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668" tIns="64668" rIns="64668" bIns="64668" numCol="1" spcCol="1270" anchor="ctr" anchorCtr="0">
              <a:noAutofit/>
            </a:bodyPr>
            <a:lstStyle/>
            <a:p>
              <a:pPr algn="ctr" defTabSz="500063">
                <a:lnSpc>
                  <a:spcPct val="90000"/>
                </a:lnSpc>
                <a:spcBef>
                  <a:spcPct val="0"/>
                </a:spcBef>
                <a:spcAft>
                  <a:spcPct val="35000"/>
                </a:spcAft>
              </a:pPr>
              <a:r>
                <a:rPr lang="en-GB" sz="1050" dirty="0"/>
                <a:t>Sensory</a:t>
              </a:r>
            </a:p>
          </p:txBody>
        </p:sp>
        <p:sp>
          <p:nvSpPr>
            <p:cNvPr id="11" name="Freeform 10"/>
            <p:cNvSpPr/>
            <p:nvPr/>
          </p:nvSpPr>
          <p:spPr>
            <a:xfrm>
              <a:off x="4296454" y="3111027"/>
              <a:ext cx="866815" cy="750021"/>
            </a:xfrm>
            <a:custGeom>
              <a:avLst/>
              <a:gdLst>
                <a:gd name="connsiteX0" fmla="*/ 0 w 992659"/>
                <a:gd name="connsiteY0" fmla="*/ 99266 h 1258093"/>
                <a:gd name="connsiteX1" fmla="*/ 29074 w 992659"/>
                <a:gd name="connsiteY1" fmla="*/ 29074 h 1258093"/>
                <a:gd name="connsiteX2" fmla="*/ 99266 w 992659"/>
                <a:gd name="connsiteY2" fmla="*/ 0 h 1258093"/>
                <a:gd name="connsiteX3" fmla="*/ 893393 w 992659"/>
                <a:gd name="connsiteY3" fmla="*/ 0 h 1258093"/>
                <a:gd name="connsiteX4" fmla="*/ 963585 w 992659"/>
                <a:gd name="connsiteY4" fmla="*/ 29074 h 1258093"/>
                <a:gd name="connsiteX5" fmla="*/ 992659 w 992659"/>
                <a:gd name="connsiteY5" fmla="*/ 99266 h 1258093"/>
                <a:gd name="connsiteX6" fmla="*/ 992659 w 992659"/>
                <a:gd name="connsiteY6" fmla="*/ 1158827 h 1258093"/>
                <a:gd name="connsiteX7" fmla="*/ 963585 w 992659"/>
                <a:gd name="connsiteY7" fmla="*/ 1229019 h 1258093"/>
                <a:gd name="connsiteX8" fmla="*/ 893393 w 992659"/>
                <a:gd name="connsiteY8" fmla="*/ 1258093 h 1258093"/>
                <a:gd name="connsiteX9" fmla="*/ 99266 w 992659"/>
                <a:gd name="connsiteY9" fmla="*/ 1258093 h 1258093"/>
                <a:gd name="connsiteX10" fmla="*/ 29074 w 992659"/>
                <a:gd name="connsiteY10" fmla="*/ 1229019 h 1258093"/>
                <a:gd name="connsiteX11" fmla="*/ 0 w 992659"/>
                <a:gd name="connsiteY11" fmla="*/ 1158827 h 1258093"/>
                <a:gd name="connsiteX12" fmla="*/ 0 w 992659"/>
                <a:gd name="connsiteY12" fmla="*/ 99266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659" h="1258093">
                  <a:moveTo>
                    <a:pt x="0" y="99266"/>
                  </a:moveTo>
                  <a:cubicBezTo>
                    <a:pt x="0" y="72939"/>
                    <a:pt x="10458" y="47690"/>
                    <a:pt x="29074" y="29074"/>
                  </a:cubicBezTo>
                  <a:cubicBezTo>
                    <a:pt x="47690" y="10458"/>
                    <a:pt x="72939" y="0"/>
                    <a:pt x="99266" y="0"/>
                  </a:cubicBezTo>
                  <a:lnTo>
                    <a:pt x="893393" y="0"/>
                  </a:lnTo>
                  <a:cubicBezTo>
                    <a:pt x="919720" y="0"/>
                    <a:pt x="944969" y="10458"/>
                    <a:pt x="963585" y="29074"/>
                  </a:cubicBezTo>
                  <a:cubicBezTo>
                    <a:pt x="982201" y="47690"/>
                    <a:pt x="992659" y="72939"/>
                    <a:pt x="992659" y="99266"/>
                  </a:cubicBezTo>
                  <a:lnTo>
                    <a:pt x="992659" y="1158827"/>
                  </a:lnTo>
                  <a:cubicBezTo>
                    <a:pt x="992659" y="1185154"/>
                    <a:pt x="982201" y="1210403"/>
                    <a:pt x="963585" y="1229019"/>
                  </a:cubicBezTo>
                  <a:cubicBezTo>
                    <a:pt x="944969" y="1247635"/>
                    <a:pt x="919720" y="1258093"/>
                    <a:pt x="893393" y="1258093"/>
                  </a:cubicBezTo>
                  <a:lnTo>
                    <a:pt x="99266" y="1258093"/>
                  </a:lnTo>
                  <a:cubicBezTo>
                    <a:pt x="72939" y="1258093"/>
                    <a:pt x="47690" y="1247635"/>
                    <a:pt x="29074" y="1229019"/>
                  </a:cubicBezTo>
                  <a:cubicBezTo>
                    <a:pt x="10458" y="1210403"/>
                    <a:pt x="0" y="1185154"/>
                    <a:pt x="0" y="1158827"/>
                  </a:cubicBezTo>
                  <a:lnTo>
                    <a:pt x="0" y="99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668" tIns="64668" rIns="64668" bIns="64668" numCol="1" spcCol="1270" anchor="ctr" anchorCtr="0">
              <a:noAutofit/>
            </a:bodyPr>
            <a:lstStyle/>
            <a:p>
              <a:pPr algn="ctr" defTabSz="500063">
                <a:lnSpc>
                  <a:spcPct val="90000"/>
                </a:lnSpc>
                <a:spcBef>
                  <a:spcPct val="0"/>
                </a:spcBef>
                <a:spcAft>
                  <a:spcPct val="35000"/>
                </a:spcAft>
              </a:pPr>
              <a:r>
                <a:rPr lang="en-GB" sz="1050" dirty="0"/>
                <a:t>Bowel and bladder</a:t>
              </a:r>
            </a:p>
          </p:txBody>
        </p:sp>
        <p:sp>
          <p:nvSpPr>
            <p:cNvPr id="12" name="Freeform 11"/>
            <p:cNvSpPr/>
            <p:nvPr/>
          </p:nvSpPr>
          <p:spPr>
            <a:xfrm>
              <a:off x="5211673" y="3111027"/>
              <a:ext cx="866815" cy="750021"/>
            </a:xfrm>
            <a:custGeom>
              <a:avLst/>
              <a:gdLst>
                <a:gd name="connsiteX0" fmla="*/ 0 w 992659"/>
                <a:gd name="connsiteY0" fmla="*/ 99266 h 1258093"/>
                <a:gd name="connsiteX1" fmla="*/ 29074 w 992659"/>
                <a:gd name="connsiteY1" fmla="*/ 29074 h 1258093"/>
                <a:gd name="connsiteX2" fmla="*/ 99266 w 992659"/>
                <a:gd name="connsiteY2" fmla="*/ 0 h 1258093"/>
                <a:gd name="connsiteX3" fmla="*/ 893393 w 992659"/>
                <a:gd name="connsiteY3" fmla="*/ 0 h 1258093"/>
                <a:gd name="connsiteX4" fmla="*/ 963585 w 992659"/>
                <a:gd name="connsiteY4" fmla="*/ 29074 h 1258093"/>
                <a:gd name="connsiteX5" fmla="*/ 992659 w 992659"/>
                <a:gd name="connsiteY5" fmla="*/ 99266 h 1258093"/>
                <a:gd name="connsiteX6" fmla="*/ 992659 w 992659"/>
                <a:gd name="connsiteY6" fmla="*/ 1158827 h 1258093"/>
                <a:gd name="connsiteX7" fmla="*/ 963585 w 992659"/>
                <a:gd name="connsiteY7" fmla="*/ 1229019 h 1258093"/>
                <a:gd name="connsiteX8" fmla="*/ 893393 w 992659"/>
                <a:gd name="connsiteY8" fmla="*/ 1258093 h 1258093"/>
                <a:gd name="connsiteX9" fmla="*/ 99266 w 992659"/>
                <a:gd name="connsiteY9" fmla="*/ 1258093 h 1258093"/>
                <a:gd name="connsiteX10" fmla="*/ 29074 w 992659"/>
                <a:gd name="connsiteY10" fmla="*/ 1229019 h 1258093"/>
                <a:gd name="connsiteX11" fmla="*/ 0 w 992659"/>
                <a:gd name="connsiteY11" fmla="*/ 1158827 h 1258093"/>
                <a:gd name="connsiteX12" fmla="*/ 0 w 992659"/>
                <a:gd name="connsiteY12" fmla="*/ 99266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659" h="1258093">
                  <a:moveTo>
                    <a:pt x="0" y="99266"/>
                  </a:moveTo>
                  <a:cubicBezTo>
                    <a:pt x="0" y="72939"/>
                    <a:pt x="10458" y="47690"/>
                    <a:pt x="29074" y="29074"/>
                  </a:cubicBezTo>
                  <a:cubicBezTo>
                    <a:pt x="47690" y="10458"/>
                    <a:pt x="72939" y="0"/>
                    <a:pt x="99266" y="0"/>
                  </a:cubicBezTo>
                  <a:lnTo>
                    <a:pt x="893393" y="0"/>
                  </a:lnTo>
                  <a:cubicBezTo>
                    <a:pt x="919720" y="0"/>
                    <a:pt x="944969" y="10458"/>
                    <a:pt x="963585" y="29074"/>
                  </a:cubicBezTo>
                  <a:cubicBezTo>
                    <a:pt x="982201" y="47690"/>
                    <a:pt x="992659" y="72939"/>
                    <a:pt x="992659" y="99266"/>
                  </a:cubicBezTo>
                  <a:lnTo>
                    <a:pt x="992659" y="1158827"/>
                  </a:lnTo>
                  <a:cubicBezTo>
                    <a:pt x="992659" y="1185154"/>
                    <a:pt x="982201" y="1210403"/>
                    <a:pt x="963585" y="1229019"/>
                  </a:cubicBezTo>
                  <a:cubicBezTo>
                    <a:pt x="944969" y="1247635"/>
                    <a:pt x="919720" y="1258093"/>
                    <a:pt x="893393" y="1258093"/>
                  </a:cubicBezTo>
                  <a:lnTo>
                    <a:pt x="99266" y="1258093"/>
                  </a:lnTo>
                  <a:cubicBezTo>
                    <a:pt x="72939" y="1258093"/>
                    <a:pt x="47690" y="1247635"/>
                    <a:pt x="29074" y="1229019"/>
                  </a:cubicBezTo>
                  <a:cubicBezTo>
                    <a:pt x="10458" y="1210403"/>
                    <a:pt x="0" y="1185154"/>
                    <a:pt x="0" y="1158827"/>
                  </a:cubicBezTo>
                  <a:lnTo>
                    <a:pt x="0" y="99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668" tIns="64668" rIns="64668" bIns="64668" numCol="1" spcCol="1270" anchor="ctr" anchorCtr="0">
              <a:noAutofit/>
            </a:bodyPr>
            <a:lstStyle/>
            <a:p>
              <a:pPr algn="ctr" defTabSz="500063">
                <a:lnSpc>
                  <a:spcPct val="90000"/>
                </a:lnSpc>
                <a:spcBef>
                  <a:spcPct val="0"/>
                </a:spcBef>
                <a:spcAft>
                  <a:spcPct val="35000"/>
                </a:spcAft>
              </a:pPr>
              <a:r>
                <a:rPr lang="en-GB" sz="1050" dirty="0"/>
                <a:t>Visual</a:t>
              </a:r>
            </a:p>
          </p:txBody>
        </p:sp>
        <p:sp>
          <p:nvSpPr>
            <p:cNvPr id="13" name="Freeform 12"/>
            <p:cNvSpPr/>
            <p:nvPr/>
          </p:nvSpPr>
          <p:spPr>
            <a:xfrm>
              <a:off x="6102895" y="3111027"/>
              <a:ext cx="866815" cy="750021"/>
            </a:xfrm>
            <a:custGeom>
              <a:avLst/>
              <a:gdLst>
                <a:gd name="connsiteX0" fmla="*/ 0 w 992659"/>
                <a:gd name="connsiteY0" fmla="*/ 99266 h 1258093"/>
                <a:gd name="connsiteX1" fmla="*/ 29074 w 992659"/>
                <a:gd name="connsiteY1" fmla="*/ 29074 h 1258093"/>
                <a:gd name="connsiteX2" fmla="*/ 99266 w 992659"/>
                <a:gd name="connsiteY2" fmla="*/ 0 h 1258093"/>
                <a:gd name="connsiteX3" fmla="*/ 893393 w 992659"/>
                <a:gd name="connsiteY3" fmla="*/ 0 h 1258093"/>
                <a:gd name="connsiteX4" fmla="*/ 963585 w 992659"/>
                <a:gd name="connsiteY4" fmla="*/ 29074 h 1258093"/>
                <a:gd name="connsiteX5" fmla="*/ 992659 w 992659"/>
                <a:gd name="connsiteY5" fmla="*/ 99266 h 1258093"/>
                <a:gd name="connsiteX6" fmla="*/ 992659 w 992659"/>
                <a:gd name="connsiteY6" fmla="*/ 1158827 h 1258093"/>
                <a:gd name="connsiteX7" fmla="*/ 963585 w 992659"/>
                <a:gd name="connsiteY7" fmla="*/ 1229019 h 1258093"/>
                <a:gd name="connsiteX8" fmla="*/ 893393 w 992659"/>
                <a:gd name="connsiteY8" fmla="*/ 1258093 h 1258093"/>
                <a:gd name="connsiteX9" fmla="*/ 99266 w 992659"/>
                <a:gd name="connsiteY9" fmla="*/ 1258093 h 1258093"/>
                <a:gd name="connsiteX10" fmla="*/ 29074 w 992659"/>
                <a:gd name="connsiteY10" fmla="*/ 1229019 h 1258093"/>
                <a:gd name="connsiteX11" fmla="*/ 0 w 992659"/>
                <a:gd name="connsiteY11" fmla="*/ 1158827 h 1258093"/>
                <a:gd name="connsiteX12" fmla="*/ 0 w 992659"/>
                <a:gd name="connsiteY12" fmla="*/ 99266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659" h="1258093">
                  <a:moveTo>
                    <a:pt x="0" y="99266"/>
                  </a:moveTo>
                  <a:cubicBezTo>
                    <a:pt x="0" y="72939"/>
                    <a:pt x="10458" y="47690"/>
                    <a:pt x="29074" y="29074"/>
                  </a:cubicBezTo>
                  <a:cubicBezTo>
                    <a:pt x="47690" y="10458"/>
                    <a:pt x="72939" y="0"/>
                    <a:pt x="99266" y="0"/>
                  </a:cubicBezTo>
                  <a:lnTo>
                    <a:pt x="893393" y="0"/>
                  </a:lnTo>
                  <a:cubicBezTo>
                    <a:pt x="919720" y="0"/>
                    <a:pt x="944969" y="10458"/>
                    <a:pt x="963585" y="29074"/>
                  </a:cubicBezTo>
                  <a:cubicBezTo>
                    <a:pt x="982201" y="47690"/>
                    <a:pt x="992659" y="72939"/>
                    <a:pt x="992659" y="99266"/>
                  </a:cubicBezTo>
                  <a:lnTo>
                    <a:pt x="992659" y="1158827"/>
                  </a:lnTo>
                  <a:cubicBezTo>
                    <a:pt x="992659" y="1185154"/>
                    <a:pt x="982201" y="1210403"/>
                    <a:pt x="963585" y="1229019"/>
                  </a:cubicBezTo>
                  <a:cubicBezTo>
                    <a:pt x="944969" y="1247635"/>
                    <a:pt x="919720" y="1258093"/>
                    <a:pt x="893393" y="1258093"/>
                  </a:cubicBezTo>
                  <a:lnTo>
                    <a:pt x="99266" y="1258093"/>
                  </a:lnTo>
                  <a:cubicBezTo>
                    <a:pt x="72939" y="1258093"/>
                    <a:pt x="47690" y="1247635"/>
                    <a:pt x="29074" y="1229019"/>
                  </a:cubicBezTo>
                  <a:cubicBezTo>
                    <a:pt x="10458" y="1210403"/>
                    <a:pt x="0" y="1185154"/>
                    <a:pt x="0" y="1158827"/>
                  </a:cubicBezTo>
                  <a:lnTo>
                    <a:pt x="0" y="99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668" tIns="64668" rIns="64668" bIns="64668" numCol="1" spcCol="1270" anchor="ctr" anchorCtr="0">
              <a:noAutofit/>
            </a:bodyPr>
            <a:lstStyle/>
            <a:p>
              <a:pPr algn="ctr" defTabSz="500063">
                <a:lnSpc>
                  <a:spcPct val="90000"/>
                </a:lnSpc>
                <a:spcBef>
                  <a:spcPct val="0"/>
                </a:spcBef>
                <a:spcAft>
                  <a:spcPct val="35000"/>
                </a:spcAft>
              </a:pPr>
              <a:r>
                <a:rPr lang="en-GB" sz="1050" dirty="0"/>
                <a:t>Cerebral</a:t>
              </a:r>
            </a:p>
          </p:txBody>
        </p:sp>
        <p:sp>
          <p:nvSpPr>
            <p:cNvPr id="14" name="Freeform 13"/>
            <p:cNvSpPr/>
            <p:nvPr/>
          </p:nvSpPr>
          <p:spPr>
            <a:xfrm>
              <a:off x="7022002" y="2159233"/>
              <a:ext cx="1582446" cy="576063"/>
            </a:xfrm>
            <a:custGeom>
              <a:avLst/>
              <a:gdLst>
                <a:gd name="connsiteX0" fmla="*/ 0 w 992659"/>
                <a:gd name="connsiteY0" fmla="*/ 99266 h 1258093"/>
                <a:gd name="connsiteX1" fmla="*/ 29074 w 992659"/>
                <a:gd name="connsiteY1" fmla="*/ 29074 h 1258093"/>
                <a:gd name="connsiteX2" fmla="*/ 99266 w 992659"/>
                <a:gd name="connsiteY2" fmla="*/ 0 h 1258093"/>
                <a:gd name="connsiteX3" fmla="*/ 893393 w 992659"/>
                <a:gd name="connsiteY3" fmla="*/ 0 h 1258093"/>
                <a:gd name="connsiteX4" fmla="*/ 963585 w 992659"/>
                <a:gd name="connsiteY4" fmla="*/ 29074 h 1258093"/>
                <a:gd name="connsiteX5" fmla="*/ 992659 w 992659"/>
                <a:gd name="connsiteY5" fmla="*/ 99266 h 1258093"/>
                <a:gd name="connsiteX6" fmla="*/ 992659 w 992659"/>
                <a:gd name="connsiteY6" fmla="*/ 1158827 h 1258093"/>
                <a:gd name="connsiteX7" fmla="*/ 963585 w 992659"/>
                <a:gd name="connsiteY7" fmla="*/ 1229019 h 1258093"/>
                <a:gd name="connsiteX8" fmla="*/ 893393 w 992659"/>
                <a:gd name="connsiteY8" fmla="*/ 1258093 h 1258093"/>
                <a:gd name="connsiteX9" fmla="*/ 99266 w 992659"/>
                <a:gd name="connsiteY9" fmla="*/ 1258093 h 1258093"/>
                <a:gd name="connsiteX10" fmla="*/ 29074 w 992659"/>
                <a:gd name="connsiteY10" fmla="*/ 1229019 h 1258093"/>
                <a:gd name="connsiteX11" fmla="*/ 0 w 992659"/>
                <a:gd name="connsiteY11" fmla="*/ 1158827 h 1258093"/>
                <a:gd name="connsiteX12" fmla="*/ 0 w 992659"/>
                <a:gd name="connsiteY12" fmla="*/ 99266 h 1258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2659" h="1258093">
                  <a:moveTo>
                    <a:pt x="0" y="99266"/>
                  </a:moveTo>
                  <a:cubicBezTo>
                    <a:pt x="0" y="72939"/>
                    <a:pt x="10458" y="47690"/>
                    <a:pt x="29074" y="29074"/>
                  </a:cubicBezTo>
                  <a:cubicBezTo>
                    <a:pt x="47690" y="10458"/>
                    <a:pt x="72939" y="0"/>
                    <a:pt x="99266" y="0"/>
                  </a:cubicBezTo>
                  <a:lnTo>
                    <a:pt x="893393" y="0"/>
                  </a:lnTo>
                  <a:cubicBezTo>
                    <a:pt x="919720" y="0"/>
                    <a:pt x="944969" y="10458"/>
                    <a:pt x="963585" y="29074"/>
                  </a:cubicBezTo>
                  <a:cubicBezTo>
                    <a:pt x="982201" y="47690"/>
                    <a:pt x="992659" y="72939"/>
                    <a:pt x="992659" y="99266"/>
                  </a:cubicBezTo>
                  <a:lnTo>
                    <a:pt x="992659" y="1158827"/>
                  </a:lnTo>
                  <a:cubicBezTo>
                    <a:pt x="992659" y="1185154"/>
                    <a:pt x="982201" y="1210403"/>
                    <a:pt x="963585" y="1229019"/>
                  </a:cubicBezTo>
                  <a:cubicBezTo>
                    <a:pt x="944969" y="1247635"/>
                    <a:pt x="919720" y="1258093"/>
                    <a:pt x="893393" y="1258093"/>
                  </a:cubicBezTo>
                  <a:lnTo>
                    <a:pt x="99266" y="1258093"/>
                  </a:lnTo>
                  <a:cubicBezTo>
                    <a:pt x="72939" y="1258093"/>
                    <a:pt x="47690" y="1247635"/>
                    <a:pt x="29074" y="1229019"/>
                  </a:cubicBezTo>
                  <a:cubicBezTo>
                    <a:pt x="10458" y="1210403"/>
                    <a:pt x="0" y="1185154"/>
                    <a:pt x="0" y="1158827"/>
                  </a:cubicBezTo>
                  <a:lnTo>
                    <a:pt x="0" y="9926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956" tIns="78956" rIns="78956" bIns="78956" numCol="1" spcCol="1270" anchor="ctr" anchorCtr="0">
              <a:noAutofit/>
            </a:bodyPr>
            <a:lstStyle/>
            <a:p>
              <a:pPr algn="ctr" defTabSz="666750">
                <a:lnSpc>
                  <a:spcPct val="90000"/>
                </a:lnSpc>
                <a:spcBef>
                  <a:spcPct val="0"/>
                </a:spcBef>
                <a:spcAft>
                  <a:spcPct val="35000"/>
                </a:spcAft>
              </a:pPr>
              <a:r>
                <a:rPr lang="en-GB" sz="1500" b="1" dirty="0"/>
                <a:t>Ambulation</a:t>
              </a:r>
            </a:p>
          </p:txBody>
        </p:sp>
        <p:cxnSp>
          <p:nvCxnSpPr>
            <p:cNvPr id="15" name="Elbow Connector 14"/>
            <p:cNvCxnSpPr/>
            <p:nvPr/>
          </p:nvCxnSpPr>
          <p:spPr>
            <a:xfrm rot="5400000" flipH="1" flipV="1">
              <a:off x="2237941" y="1587956"/>
              <a:ext cx="469123" cy="2711053"/>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flipH="1" flipV="1">
              <a:off x="2689552" y="2039567"/>
              <a:ext cx="469123" cy="180783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5400000" flipH="1" flipV="1">
              <a:off x="3141162" y="2491178"/>
              <a:ext cx="469123" cy="90461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5400000" flipH="1" flipV="1">
              <a:off x="3592773" y="2942788"/>
              <a:ext cx="469123" cy="139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V="1">
              <a:off x="4044384" y="2492567"/>
              <a:ext cx="469123" cy="90183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16200000" flipV="1">
              <a:off x="4501993" y="2034958"/>
              <a:ext cx="469123" cy="181705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6200000" flipV="1">
              <a:off x="4947605" y="1589346"/>
              <a:ext cx="469123" cy="2708272"/>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grpSp>
      <p:pic>
        <p:nvPicPr>
          <p:cNvPr id="22" name="Picture 4"/>
          <p:cNvPicPr>
            <a:picLocks noChangeAspect="1" noChangeArrowheads="1"/>
          </p:cNvPicPr>
          <p:nvPr/>
        </p:nvPicPr>
        <p:blipFill>
          <a:blip r:embed="rId3" cstate="print"/>
          <a:srcRect/>
          <a:stretch>
            <a:fillRect/>
          </a:stretch>
        </p:blipFill>
        <p:spPr bwMode="auto">
          <a:xfrm>
            <a:off x="159798" y="3383217"/>
            <a:ext cx="3160037" cy="216033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4" name="Text Box 5"/>
          <p:cNvSpPr txBox="1">
            <a:spLocks noChangeArrowheads="1"/>
          </p:cNvSpPr>
          <p:nvPr/>
        </p:nvSpPr>
        <p:spPr bwMode="auto">
          <a:xfrm>
            <a:off x="159798" y="6536392"/>
            <a:ext cx="4724400" cy="307777"/>
          </a:xfrm>
          <a:prstGeom prst="rect">
            <a:avLst/>
          </a:prstGeom>
          <a:noFill/>
          <a:ln w="9525">
            <a:noFill/>
            <a:miter lim="800000"/>
            <a:headEnd/>
            <a:tailEnd/>
          </a:ln>
          <a:effectLst/>
        </p:spPr>
        <p:txBody>
          <a:bodyPr wrap="square">
            <a:spAutoFit/>
          </a:bodyPr>
          <a:lstStyle/>
          <a:p>
            <a:pPr algn="l" rtl="0" fontAlgn="base">
              <a:spcBef>
                <a:spcPct val="0"/>
              </a:spcBef>
              <a:spcAft>
                <a:spcPct val="0"/>
              </a:spcAft>
              <a:defRPr/>
            </a:pPr>
            <a:r>
              <a:rPr lang="en-US" sz="1400" i="1" dirty="0" err="1">
                <a:latin typeface="Calibri" pitchFamily="34" charset="0"/>
              </a:rPr>
              <a:t>Kurtze</a:t>
            </a:r>
            <a:r>
              <a:rPr lang="en-US" sz="1400" i="1" dirty="0">
                <a:latin typeface="Calibri" pitchFamily="34" charset="0"/>
              </a:rPr>
              <a:t> Neurology </a:t>
            </a:r>
            <a:r>
              <a:rPr lang="en-US" sz="1400" b="1" i="1" dirty="0">
                <a:latin typeface="Calibri" pitchFamily="34" charset="0"/>
              </a:rPr>
              <a:t>33</a:t>
            </a:r>
            <a:r>
              <a:rPr lang="en-US" sz="1400" i="1" dirty="0">
                <a:latin typeface="Calibri" pitchFamily="34" charset="0"/>
              </a:rPr>
              <a:t>:1444 - 52, 1983</a:t>
            </a:r>
          </a:p>
        </p:txBody>
      </p:sp>
      <p:pic>
        <p:nvPicPr>
          <p:cNvPr id="25" name="Picture 24"/>
          <p:cNvPicPr>
            <a:picLocks noChangeAspect="1"/>
          </p:cNvPicPr>
          <p:nvPr/>
        </p:nvPicPr>
        <p:blipFill>
          <a:blip r:embed="rId4"/>
          <a:stretch>
            <a:fillRect/>
          </a:stretch>
        </p:blipFill>
        <p:spPr>
          <a:xfrm>
            <a:off x="3080662" y="3113325"/>
            <a:ext cx="5937125" cy="3325115"/>
          </a:xfrm>
          <a:prstGeom prst="rect">
            <a:avLst/>
          </a:prstGeom>
        </p:spPr>
      </p:pic>
    </p:spTree>
    <p:extLst>
      <p:ext uri="{BB962C8B-B14F-4D97-AF65-F5344CB8AC3E}">
        <p14:creationId xmlns:p14="http://schemas.microsoft.com/office/powerpoint/2010/main" val="3566138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4200" y="6400800"/>
            <a:ext cx="2133600" cy="365125"/>
          </a:xfrm>
        </p:spPr>
        <p:txBody>
          <a:bodyPr/>
          <a:lstStyle/>
          <a:p>
            <a:fld id="{CEDD7458-2737-416E-A6FD-79B0DB1EAC30}" type="slidenum">
              <a:rPr lang="en-US" smtClean="0"/>
              <a:t>9</a:t>
            </a:fld>
            <a:endParaRPr lang="en-US" dirty="0"/>
          </a:p>
        </p:txBody>
      </p:sp>
      <p:sp>
        <p:nvSpPr>
          <p:cNvPr id="3" name="Title 4"/>
          <p:cNvSpPr txBox="1">
            <a:spLocks/>
          </p:cNvSpPr>
          <p:nvPr/>
        </p:nvSpPr>
        <p:spPr>
          <a:xfrm>
            <a:off x="152400" y="221768"/>
            <a:ext cx="8305800" cy="489738"/>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tx2"/>
                </a:solidFill>
                <a:effectLst>
                  <a:outerShdw blurRad="38100" dist="38100" dir="2700000" algn="tl">
                    <a:srgbClr val="000000">
                      <a:alpha val="43137"/>
                    </a:srgbClr>
                  </a:outerShdw>
                </a:effectLst>
              </a:rPr>
              <a:t>MRI Lesions Provide Useful Secondary Trial Outcomes</a:t>
            </a:r>
          </a:p>
        </p:txBody>
      </p:sp>
      <p:grpSp>
        <p:nvGrpSpPr>
          <p:cNvPr id="72" name="Group 71"/>
          <p:cNvGrpSpPr>
            <a:grpSpLocks noChangeAspect="1"/>
          </p:cNvGrpSpPr>
          <p:nvPr/>
        </p:nvGrpSpPr>
        <p:grpSpPr>
          <a:xfrm>
            <a:off x="4601721" y="1663190"/>
            <a:ext cx="4572000" cy="3890620"/>
            <a:chOff x="5796645" y="1463930"/>
            <a:chExt cx="5911452" cy="5030449"/>
          </a:xfrm>
        </p:grpSpPr>
        <p:pic>
          <p:nvPicPr>
            <p:cNvPr id="37" name="t1loo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8789" t="-1491" r="8870" b="1491"/>
            <a:stretch/>
          </p:blipFill>
          <p:spPr>
            <a:xfrm>
              <a:off x="5796645" y="1463930"/>
              <a:ext cx="5523705" cy="4475002"/>
            </a:xfrm>
            <a:prstGeom prst="rect">
              <a:avLst/>
            </a:prstGeom>
            <a:effectLst>
              <a:outerShdw blurRad="50800" dist="63500" dir="2700000" algn="tl" rotWithShape="0">
                <a:prstClr val="black">
                  <a:alpha val="40000"/>
                </a:prstClr>
              </a:outerShdw>
            </a:effectLst>
          </p:spPr>
        </p:pic>
        <p:sp>
          <p:nvSpPr>
            <p:cNvPr id="38" name="Text Box 5"/>
            <p:cNvSpPr txBox="1">
              <a:spLocks noChangeArrowheads="1"/>
            </p:cNvSpPr>
            <p:nvPr/>
          </p:nvSpPr>
          <p:spPr bwMode="auto">
            <a:xfrm>
              <a:off x="7670800" y="6084010"/>
              <a:ext cx="4037297" cy="410369"/>
            </a:xfrm>
            <a:prstGeom prst="rect">
              <a:avLst/>
            </a:prstGeom>
            <a:noFill/>
            <a:ln w="9525">
              <a:noFill/>
              <a:miter lim="800000"/>
              <a:headEnd/>
              <a:tailEnd/>
            </a:ln>
            <a:effectLst/>
          </p:spPr>
          <p:txBody>
            <a:bodyPr wrap="square">
              <a:spAutoFit/>
            </a:bodyPr>
            <a:lstStyle/>
            <a:p>
              <a:pPr>
                <a:spcBef>
                  <a:spcPct val="0"/>
                </a:spcBef>
                <a:buClrTx/>
                <a:buFontTx/>
                <a:buNone/>
              </a:pPr>
              <a:r>
                <a:rPr lang="en-US" sz="1400" i="1" dirty="0" smtClean="0">
                  <a:latin typeface="Calibri" pitchFamily="34" charset="0"/>
                </a:rPr>
                <a:t>Kindly </a:t>
              </a:r>
              <a:r>
                <a:rPr lang="en-US" sz="1400" i="1" dirty="0">
                  <a:latin typeface="Calibri" pitchFamily="34" charset="0"/>
                </a:rPr>
                <a:t>provided by Doug Arnold, MD</a:t>
              </a:r>
            </a:p>
          </p:txBody>
        </p:sp>
        <p:sp>
          <p:nvSpPr>
            <p:cNvPr id="39" name="Rectangle 38"/>
            <p:cNvSpPr/>
            <p:nvPr/>
          </p:nvSpPr>
          <p:spPr>
            <a:xfrm>
              <a:off x="5880378" y="1571386"/>
              <a:ext cx="5439972" cy="954108"/>
            </a:xfrm>
            <a:prstGeom prst="rect">
              <a:avLst/>
            </a:prstGeom>
          </p:spPr>
          <p:txBody>
            <a:bodyPr wrap="square">
              <a:spAutoFit/>
            </a:bodyPr>
            <a:lstStyle/>
            <a:p>
              <a:r>
                <a:rPr lang="en-US" sz="1350" dirty="0">
                  <a:solidFill>
                    <a:schemeClr val="accent6">
                      <a:lumMod val="60000"/>
                      <a:lumOff val="40000"/>
                    </a:schemeClr>
                  </a:solidFill>
                </a:rPr>
                <a:t>~60% of acute T1 hypointense black holes will resolve within 6-7 months; the remainder persist and indicate severe axonal loss</a:t>
              </a:r>
            </a:p>
          </p:txBody>
        </p:sp>
      </p:grpSp>
      <p:grpSp>
        <p:nvGrpSpPr>
          <p:cNvPr id="40" name="Group 36"/>
          <p:cNvGrpSpPr>
            <a:grpSpLocks noChangeAspect="1"/>
          </p:cNvGrpSpPr>
          <p:nvPr/>
        </p:nvGrpSpPr>
        <p:grpSpPr bwMode="auto">
          <a:xfrm>
            <a:off x="133051" y="1066800"/>
            <a:ext cx="4286549" cy="4846320"/>
            <a:chOff x="3352800" y="206326"/>
            <a:chExt cx="5257800" cy="6505433"/>
          </a:xfrm>
          <a:effectLst>
            <a:outerShdw blurRad="50800" dist="38100" dir="2700000" algn="tl" rotWithShape="0">
              <a:prstClr val="black">
                <a:alpha val="40000"/>
              </a:prstClr>
            </a:outerShdw>
          </a:effectLst>
        </p:grpSpPr>
        <p:grpSp>
          <p:nvGrpSpPr>
            <p:cNvPr id="41" name="Group 37"/>
            <p:cNvGrpSpPr>
              <a:grpSpLocks/>
            </p:cNvGrpSpPr>
            <p:nvPr/>
          </p:nvGrpSpPr>
          <p:grpSpPr bwMode="auto">
            <a:xfrm>
              <a:off x="3352800" y="206326"/>
              <a:ext cx="5257800" cy="6505433"/>
              <a:chOff x="-3375839" y="157043"/>
              <a:chExt cx="5257800" cy="6505433"/>
            </a:xfrm>
          </p:grpSpPr>
          <p:sp>
            <p:nvSpPr>
              <p:cNvPr id="43" name="Rectangle 42"/>
              <p:cNvSpPr/>
              <p:nvPr/>
            </p:nvSpPr>
            <p:spPr>
              <a:xfrm>
                <a:off x="-3375839" y="157043"/>
                <a:ext cx="5257800" cy="6505433"/>
              </a:xfrm>
              <a:prstGeom prst="rect">
                <a:avLst/>
              </a:prstGeom>
              <a:solidFill>
                <a:srgbClr val="000000"/>
              </a:solidFill>
              <a:ln w="9525" cap="flat" cmpd="sng" algn="ctr">
                <a:noFill/>
                <a:prstDash val="solid"/>
              </a:ln>
              <a:effectLst/>
            </p:spPr>
            <p:txBody>
              <a:bodyPr anchor="ctr"/>
              <a:lstStyle/>
              <a:p>
                <a:pPr algn="ctr">
                  <a:defRPr/>
                </a:pPr>
                <a:endParaRPr lang="en-US" sz="1350" kern="0">
                  <a:solidFill>
                    <a:srgbClr val="FFFFFF"/>
                  </a:solidFill>
                  <a:latin typeface="Times New Roman"/>
                  <a:cs typeface="Arial"/>
                </a:endParaRPr>
              </a:p>
            </p:txBody>
          </p:sp>
          <p:grpSp>
            <p:nvGrpSpPr>
              <p:cNvPr id="44" name="Group 40"/>
              <p:cNvGrpSpPr>
                <a:grpSpLocks/>
              </p:cNvGrpSpPr>
              <p:nvPr/>
            </p:nvGrpSpPr>
            <p:grpSpPr bwMode="auto">
              <a:xfrm>
                <a:off x="-3223439" y="157043"/>
                <a:ext cx="4953000" cy="6482094"/>
                <a:chOff x="-3223439" y="157043"/>
                <a:chExt cx="4953000" cy="6482094"/>
              </a:xfrm>
            </p:grpSpPr>
            <p:grpSp>
              <p:nvGrpSpPr>
                <p:cNvPr id="45" name="Group 41"/>
                <p:cNvGrpSpPr>
                  <a:grpSpLocks/>
                </p:cNvGrpSpPr>
                <p:nvPr/>
              </p:nvGrpSpPr>
              <p:grpSpPr bwMode="auto">
                <a:xfrm>
                  <a:off x="-3223439" y="157043"/>
                  <a:ext cx="4953000" cy="6482094"/>
                  <a:chOff x="2514600" y="152400"/>
                  <a:chExt cx="5105400" cy="6681543"/>
                </a:xfrm>
              </p:grpSpPr>
              <p:sp>
                <p:nvSpPr>
                  <p:cNvPr id="48" name="Text Box 2"/>
                  <p:cNvSpPr txBox="1">
                    <a:spLocks noChangeArrowheads="1"/>
                  </p:cNvSpPr>
                  <p:nvPr/>
                </p:nvSpPr>
                <p:spPr bwMode="auto">
                  <a:xfrm>
                    <a:off x="5410933" y="152400"/>
                    <a:ext cx="1750890" cy="42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1200" kern="0">
                        <a:solidFill>
                          <a:srgbClr val="FFFF00"/>
                        </a:solidFill>
                        <a:latin typeface="Arial" charset="0"/>
                        <a:cs typeface="Arial" pitchFamily="34" charset="0"/>
                      </a:rPr>
                      <a:t>T2</a:t>
                    </a:r>
                  </a:p>
                </p:txBody>
              </p:sp>
              <p:pic>
                <p:nvPicPr>
                  <p:cNvPr id="49" name="Picture 3" descr="sd"/>
                  <p:cNvPicPr>
                    <a:picLocks noChangeAspect="1" noChangeArrowheads="1"/>
                  </p:cNvPicPr>
                  <p:nvPr/>
                </p:nvPicPr>
                <p:blipFill>
                  <a:blip r:embed="rId6" cstate="print">
                    <a:clrChange>
                      <a:clrFrom>
                        <a:srgbClr val="010101"/>
                      </a:clrFrom>
                      <a:clrTo>
                        <a:srgbClr val="010101">
                          <a:alpha val="0"/>
                        </a:srgbClr>
                      </a:clrTo>
                    </a:clrChange>
                    <a:extLst>
                      <a:ext uri="{28A0092B-C50C-407E-A947-70E740481C1C}">
                        <a14:useLocalDpi xmlns:a14="http://schemas.microsoft.com/office/drawing/2010/main" val="0"/>
                      </a:ext>
                    </a:extLst>
                  </a:blip>
                  <a:srcRect/>
                  <a:stretch>
                    <a:fillRect/>
                  </a:stretch>
                </p:blipFill>
                <p:spPr bwMode="auto">
                  <a:xfrm>
                    <a:off x="2667000" y="457200"/>
                    <a:ext cx="23749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 descr="t2"/>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029200" y="471488"/>
                    <a:ext cx="2386013"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Group 5"/>
                  <p:cNvGrpSpPr>
                    <a:grpSpLocks/>
                  </p:cNvGrpSpPr>
                  <p:nvPr/>
                </p:nvGrpSpPr>
                <p:grpSpPr bwMode="auto">
                  <a:xfrm>
                    <a:off x="2514600" y="3352800"/>
                    <a:ext cx="2557463" cy="3276600"/>
                    <a:chOff x="1296" y="2112"/>
                    <a:chExt cx="1611" cy="2064"/>
                  </a:xfrm>
                </p:grpSpPr>
                <p:pic>
                  <p:nvPicPr>
                    <p:cNvPr id="67" name="Picture 6" descr="t1"/>
                    <p:cNvPicPr>
                      <a:picLocks noChangeAspect="1" noChangeArrowheads="1"/>
                    </p:cNvPicPr>
                    <p:nvPr/>
                  </p:nvPicPr>
                  <p:blipFill>
                    <a:blip r:embed="rId8" cstate="print">
                      <a:clrChange>
                        <a:clrFrom>
                          <a:srgbClr val="000000"/>
                        </a:clrFrom>
                        <a:clrTo>
                          <a:srgbClr val="000000">
                            <a:alpha val="0"/>
                          </a:srgbClr>
                        </a:clrTo>
                      </a:clrChange>
                      <a:lum contrast="24000"/>
                      <a:extLst>
                        <a:ext uri="{28A0092B-C50C-407E-A947-70E740481C1C}">
                          <a14:useLocalDpi xmlns:a14="http://schemas.microsoft.com/office/drawing/2010/main" val="0"/>
                        </a:ext>
                      </a:extLst>
                    </a:blip>
                    <a:srcRect/>
                    <a:stretch>
                      <a:fillRect/>
                    </a:stretch>
                  </p:blipFill>
                  <p:spPr bwMode="auto">
                    <a:xfrm>
                      <a:off x="1392" y="2208"/>
                      <a:ext cx="1515"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7"/>
                    <p:cNvSpPr>
                      <a:spLocks noChangeArrowheads="1"/>
                    </p:cNvSpPr>
                    <p:nvPr/>
                  </p:nvSpPr>
                  <p:spPr bwMode="auto">
                    <a:xfrm>
                      <a:off x="1296" y="2112"/>
                      <a:ext cx="384" cy="96"/>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69" name="Rectangle 8"/>
                    <p:cNvSpPr>
                      <a:spLocks noChangeArrowheads="1"/>
                    </p:cNvSpPr>
                    <p:nvPr/>
                  </p:nvSpPr>
                  <p:spPr bwMode="auto">
                    <a:xfrm>
                      <a:off x="1296" y="3888"/>
                      <a:ext cx="192" cy="19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70" name="Rectangle 9"/>
                    <p:cNvSpPr>
                      <a:spLocks noChangeArrowheads="1"/>
                    </p:cNvSpPr>
                    <p:nvPr/>
                  </p:nvSpPr>
                  <p:spPr bwMode="auto">
                    <a:xfrm>
                      <a:off x="1488" y="4080"/>
                      <a:ext cx="384" cy="96"/>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71" name="Rectangle 10"/>
                    <p:cNvSpPr>
                      <a:spLocks noChangeArrowheads="1"/>
                    </p:cNvSpPr>
                    <p:nvPr/>
                  </p:nvSpPr>
                  <p:spPr bwMode="auto">
                    <a:xfrm>
                      <a:off x="2448" y="4080"/>
                      <a:ext cx="383" cy="96"/>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grpSp>
              <p:sp>
                <p:nvSpPr>
                  <p:cNvPr id="52" name="Rectangle 11"/>
                  <p:cNvSpPr>
                    <a:spLocks noChangeArrowheads="1"/>
                  </p:cNvSpPr>
                  <p:nvPr/>
                </p:nvSpPr>
                <p:spPr bwMode="auto">
                  <a:xfrm>
                    <a:off x="4486397" y="3403749"/>
                    <a:ext cx="229088" cy="152176"/>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grpSp>
                <p:nvGrpSpPr>
                  <p:cNvPr id="53" name="Group 12"/>
                  <p:cNvGrpSpPr>
                    <a:grpSpLocks/>
                  </p:cNvGrpSpPr>
                  <p:nvPr/>
                </p:nvGrpSpPr>
                <p:grpSpPr bwMode="auto">
                  <a:xfrm>
                    <a:off x="5029200" y="3479800"/>
                    <a:ext cx="2505075" cy="3149600"/>
                    <a:chOff x="2880" y="2160"/>
                    <a:chExt cx="1578" cy="1984"/>
                  </a:xfrm>
                </p:grpSpPr>
                <p:pic>
                  <p:nvPicPr>
                    <p:cNvPr id="63" name="Picture 13" descr="t1gd"/>
                    <p:cNvPicPr>
                      <a:picLocks noChangeAspect="1" noChangeArrowheads="1"/>
                    </p:cNvPicPr>
                    <p:nvPr/>
                  </p:nvPicPr>
                  <p:blipFill>
                    <a:blip r:embed="rId9" cstate="print">
                      <a:clrChange>
                        <a:clrFrom>
                          <a:srgbClr val="000000"/>
                        </a:clrFrom>
                        <a:clrTo>
                          <a:srgbClr val="000000">
                            <a:alpha val="0"/>
                          </a:srgbClr>
                        </a:clrTo>
                      </a:clrChange>
                      <a:lum contrast="12000"/>
                      <a:extLst>
                        <a:ext uri="{28A0092B-C50C-407E-A947-70E740481C1C}">
                          <a14:useLocalDpi xmlns:a14="http://schemas.microsoft.com/office/drawing/2010/main" val="0"/>
                        </a:ext>
                      </a:extLst>
                    </a:blip>
                    <a:srcRect/>
                    <a:stretch>
                      <a:fillRect/>
                    </a:stretch>
                  </p:blipFill>
                  <p:spPr bwMode="auto">
                    <a:xfrm>
                      <a:off x="2928" y="2160"/>
                      <a:ext cx="1530" cy="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14"/>
                    <p:cNvSpPr>
                      <a:spLocks noChangeArrowheads="1"/>
                    </p:cNvSpPr>
                    <p:nvPr/>
                  </p:nvSpPr>
                  <p:spPr bwMode="auto">
                    <a:xfrm>
                      <a:off x="2880" y="3599"/>
                      <a:ext cx="144" cy="144"/>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65" name="Oval 15"/>
                    <p:cNvSpPr>
                      <a:spLocks noChangeArrowheads="1"/>
                    </p:cNvSpPr>
                    <p:nvPr/>
                  </p:nvSpPr>
                  <p:spPr bwMode="auto">
                    <a:xfrm>
                      <a:off x="3216" y="4042"/>
                      <a:ext cx="336" cy="9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66" name="Oval 16"/>
                    <p:cNvSpPr>
                      <a:spLocks noChangeArrowheads="1"/>
                    </p:cNvSpPr>
                    <p:nvPr/>
                  </p:nvSpPr>
                  <p:spPr bwMode="auto">
                    <a:xfrm>
                      <a:off x="3840" y="4048"/>
                      <a:ext cx="240" cy="9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grpSp>
              <p:sp>
                <p:nvSpPr>
                  <p:cNvPr id="54" name="Text Box 17"/>
                  <p:cNvSpPr txBox="1">
                    <a:spLocks noChangeArrowheads="1"/>
                  </p:cNvSpPr>
                  <p:nvPr/>
                </p:nvSpPr>
                <p:spPr bwMode="auto">
                  <a:xfrm>
                    <a:off x="3048050" y="152400"/>
                    <a:ext cx="1750890" cy="425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1200" kern="0">
                        <a:solidFill>
                          <a:srgbClr val="FFFF00"/>
                        </a:solidFill>
                        <a:latin typeface="Arial" charset="0"/>
                        <a:cs typeface="Arial" pitchFamily="34" charset="0"/>
                      </a:rPr>
                      <a:t>spin density</a:t>
                    </a:r>
                  </a:p>
                </p:txBody>
              </p:sp>
              <p:sp>
                <p:nvSpPr>
                  <p:cNvPr id="55" name="Text Box 18"/>
                  <p:cNvSpPr txBox="1">
                    <a:spLocks noChangeArrowheads="1"/>
                  </p:cNvSpPr>
                  <p:nvPr/>
                </p:nvSpPr>
                <p:spPr bwMode="auto">
                  <a:xfrm>
                    <a:off x="2972777" y="6408627"/>
                    <a:ext cx="1750891" cy="425316"/>
                  </a:xfrm>
                  <a:prstGeom prst="rect">
                    <a:avLst/>
                  </a:prstGeom>
                  <a:solidFill>
                    <a:srgbClr val="000000"/>
                  </a:solidFill>
                  <a:ln>
                    <a:noFill/>
                  </a:ln>
                  <a:effectLst/>
                </p:spPr>
                <p:txBody>
                  <a:bodyPr>
                    <a:spAutoFit/>
                  </a:bodyPr>
                  <a:lstStyle/>
                  <a:p>
                    <a:pPr algn="ctr">
                      <a:defRPr/>
                    </a:pPr>
                    <a:r>
                      <a:rPr lang="en-US" sz="1200" kern="0" dirty="0">
                        <a:solidFill>
                          <a:srgbClr val="FFFF00"/>
                        </a:solidFill>
                        <a:latin typeface="Arial" charset="0"/>
                        <a:cs typeface="Arial" pitchFamily="34" charset="0"/>
                      </a:rPr>
                      <a:t>T1 pre Gd</a:t>
                    </a:r>
                  </a:p>
                </p:txBody>
              </p:sp>
              <p:sp>
                <p:nvSpPr>
                  <p:cNvPr id="56" name="Text Box 19"/>
                  <p:cNvSpPr txBox="1">
                    <a:spLocks noChangeArrowheads="1"/>
                  </p:cNvSpPr>
                  <p:nvPr/>
                </p:nvSpPr>
                <p:spPr bwMode="auto">
                  <a:xfrm>
                    <a:off x="5410933" y="6408625"/>
                    <a:ext cx="1750891" cy="425316"/>
                  </a:xfrm>
                  <a:prstGeom prst="rect">
                    <a:avLst/>
                  </a:prstGeom>
                  <a:solidFill>
                    <a:srgbClr val="000000"/>
                  </a:solidFill>
                  <a:ln>
                    <a:noFill/>
                  </a:ln>
                  <a:effectLst/>
                </p:spPr>
                <p:txBody>
                  <a:bodyPr>
                    <a:spAutoFit/>
                  </a:bodyPr>
                  <a:lstStyle/>
                  <a:p>
                    <a:pPr algn="ctr">
                      <a:defRPr/>
                    </a:pPr>
                    <a:r>
                      <a:rPr lang="en-US" sz="1200" kern="0" dirty="0">
                        <a:solidFill>
                          <a:srgbClr val="FFFF00"/>
                        </a:solidFill>
                        <a:latin typeface="Arial" charset="0"/>
                        <a:cs typeface="Arial" pitchFamily="34" charset="0"/>
                      </a:rPr>
                      <a:t>T1 post Gd</a:t>
                    </a:r>
                  </a:p>
                </p:txBody>
              </p:sp>
              <p:sp>
                <p:nvSpPr>
                  <p:cNvPr id="57" name="AutoShape 20"/>
                  <p:cNvSpPr>
                    <a:spLocks noChangeArrowheads="1"/>
                  </p:cNvSpPr>
                  <p:nvPr/>
                </p:nvSpPr>
                <p:spPr bwMode="auto">
                  <a:xfrm rot="-2114265">
                    <a:off x="7086551" y="1296181"/>
                    <a:ext cx="533449" cy="379624"/>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58" name="AutoShape 21"/>
                  <p:cNvSpPr>
                    <a:spLocks noChangeArrowheads="1"/>
                  </p:cNvSpPr>
                  <p:nvPr/>
                </p:nvSpPr>
                <p:spPr bwMode="auto">
                  <a:xfrm rot="-2114265">
                    <a:off x="6857463" y="4801158"/>
                    <a:ext cx="533449" cy="38126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grpSp>
                <p:nvGrpSpPr>
                  <p:cNvPr id="59" name="Group 25"/>
                  <p:cNvGrpSpPr>
                    <a:grpSpLocks/>
                  </p:cNvGrpSpPr>
                  <p:nvPr/>
                </p:nvGrpSpPr>
                <p:grpSpPr bwMode="auto">
                  <a:xfrm>
                    <a:off x="2895600" y="1524000"/>
                    <a:ext cx="1905000" cy="990600"/>
                    <a:chOff x="1536" y="960"/>
                    <a:chExt cx="1200" cy="624"/>
                  </a:xfrm>
                </p:grpSpPr>
                <p:sp>
                  <p:nvSpPr>
                    <p:cNvPr id="60" name="AutoShape 22"/>
                    <p:cNvSpPr>
                      <a:spLocks noChangeArrowheads="1"/>
                    </p:cNvSpPr>
                    <p:nvPr/>
                  </p:nvSpPr>
                  <p:spPr bwMode="auto">
                    <a:xfrm rot="-2114265">
                      <a:off x="2400" y="960"/>
                      <a:ext cx="336" cy="24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61" name="AutoShape 23"/>
                    <p:cNvSpPr>
                      <a:spLocks noChangeArrowheads="1"/>
                    </p:cNvSpPr>
                    <p:nvPr/>
                  </p:nvSpPr>
                  <p:spPr bwMode="auto">
                    <a:xfrm rot="12952570">
                      <a:off x="1585" y="960"/>
                      <a:ext cx="335" cy="24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62" name="AutoShape 24"/>
                    <p:cNvSpPr>
                      <a:spLocks noChangeArrowheads="1"/>
                    </p:cNvSpPr>
                    <p:nvPr/>
                  </p:nvSpPr>
                  <p:spPr bwMode="auto">
                    <a:xfrm rot="8973944">
                      <a:off x="1536" y="1344"/>
                      <a:ext cx="336" cy="24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grpSp>
            </p:grpSp>
            <p:sp>
              <p:nvSpPr>
                <p:cNvPr id="46" name="AutoShape 23"/>
                <p:cNvSpPr>
                  <a:spLocks noChangeArrowheads="1"/>
                </p:cNvSpPr>
                <p:nvPr/>
              </p:nvSpPr>
              <p:spPr bwMode="auto">
                <a:xfrm rot="12952570">
                  <a:off x="-2726552" y="4797205"/>
                  <a:ext cx="517525" cy="369879"/>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sp>
              <p:nvSpPr>
                <p:cNvPr id="47" name="AutoShape 23"/>
                <p:cNvSpPr>
                  <a:spLocks noChangeArrowheads="1"/>
                </p:cNvSpPr>
                <p:nvPr/>
              </p:nvSpPr>
              <p:spPr bwMode="auto">
                <a:xfrm rot="19045868">
                  <a:off x="-1662927" y="3893936"/>
                  <a:ext cx="517525" cy="368292"/>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grpSp>
        </p:grpSp>
        <p:sp>
          <p:nvSpPr>
            <p:cNvPr id="42" name="AutoShape 23"/>
            <p:cNvSpPr>
              <a:spLocks noChangeArrowheads="1"/>
            </p:cNvSpPr>
            <p:nvPr/>
          </p:nvSpPr>
          <p:spPr bwMode="auto">
            <a:xfrm rot="2409203">
              <a:off x="5316537" y="5159218"/>
              <a:ext cx="517525" cy="369880"/>
            </a:xfrm>
            <a:prstGeom prst="leftArrow">
              <a:avLst>
                <a:gd name="adj1" fmla="val 50000"/>
                <a:gd name="adj2" fmla="val 35000"/>
              </a:avLst>
            </a:prstGeom>
            <a:solidFill>
              <a:srgbClr val="FFFF99">
                <a:alpha val="42000"/>
              </a:srgbClr>
            </a:solidFill>
            <a:ln w="19050">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sz="1350" kern="0">
                <a:solidFill>
                  <a:srgbClr val="000000"/>
                </a:solidFill>
                <a:latin typeface="Arial" charset="0"/>
                <a:cs typeface="Arial" pitchFamily="34" charset="0"/>
              </a:endParaRPr>
            </a:p>
          </p:txBody>
        </p:sp>
      </p:grpSp>
    </p:spTree>
    <p:extLst>
      <p:ext uri="{BB962C8B-B14F-4D97-AF65-F5344CB8AC3E}">
        <p14:creationId xmlns:p14="http://schemas.microsoft.com/office/powerpoint/2010/main" val="33388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7"/>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10657</TotalTime>
  <Words>3687</Words>
  <Application>Microsoft Office PowerPoint</Application>
  <PresentationFormat>On-screen Show (4:3)</PresentationFormat>
  <Paragraphs>699</Paragraphs>
  <Slides>30</Slides>
  <Notes>20</Notes>
  <HiddenSlides>1</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 Unicode MS</vt:lpstr>
      <vt:lpstr>ＭＳ Ｐゴシック</vt:lpstr>
      <vt:lpstr>Arial</vt:lpstr>
      <vt:lpstr>Calibri</vt:lpstr>
      <vt:lpstr>Century Gothic</vt:lpstr>
      <vt:lpstr>Symbol</vt:lpstr>
      <vt:lpstr>Times New Roman</vt:lpstr>
      <vt:lpstr>ヒラギノ角ゴ Pro W3</vt:lpstr>
      <vt:lpstr>Office Theme</vt:lpstr>
      <vt:lpstr>Chart</vt:lpstr>
      <vt:lpstr>PowerPoint Presentation</vt:lpstr>
      <vt:lpstr>PowerPoint Presentation</vt:lpstr>
      <vt:lpstr>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Sackett Award 2017</dc:title>
  <dc:creator>Wolinsky, Jerry S</dc:creator>
  <cp:lastModifiedBy>Jerry S. Wolinsky, MD</cp:lastModifiedBy>
  <cp:revision>449</cp:revision>
  <cp:lastPrinted>2017-02-08T14:32:26Z</cp:lastPrinted>
  <dcterms:created xsi:type="dcterms:W3CDTF">2012-06-09T20:42:04Z</dcterms:created>
  <dcterms:modified xsi:type="dcterms:W3CDTF">2017-05-08T18:28:44Z</dcterms:modified>
</cp:coreProperties>
</file>